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3" r:id="rId1"/>
    <p:sldMasterId id="2147483778" r:id="rId2"/>
    <p:sldMasterId id="2147483808" r:id="rId3"/>
  </p:sldMasterIdLst>
  <p:notesMasterIdLst>
    <p:notesMasterId r:id="rId35"/>
  </p:notesMasterIdLst>
  <p:handoutMasterIdLst>
    <p:handoutMasterId r:id="rId36"/>
  </p:handoutMasterIdLst>
  <p:sldIdLst>
    <p:sldId id="439" r:id="rId4"/>
    <p:sldId id="441" r:id="rId5"/>
    <p:sldId id="416"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13" r:id="rId33"/>
    <p:sldId id="265" r:id="rId34"/>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F46A7"/>
    <a:srgbClr val="970A82"/>
    <a:srgbClr val="FF3399"/>
    <a:srgbClr val="FF0000"/>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07" autoAdjust="0"/>
  </p:normalViewPr>
  <p:slideViewPr>
    <p:cSldViewPr snapToGrid="0" showGuides="1">
      <p:cViewPr varScale="1">
        <p:scale>
          <a:sx n="122" d="100"/>
          <a:sy n="122" d="100"/>
        </p:scale>
        <p:origin x="114" y="120"/>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7378"/>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01C9890D-DB53-A841-A59F-167EF67C375D}"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44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219758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19</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46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24</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136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26</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9518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44463" y="390525"/>
            <a:ext cx="7146926" cy="4019550"/>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000" dirty="0">
              <a:effectLst/>
            </a:endParaRPr>
          </a:p>
        </p:txBody>
      </p:sp>
    </p:spTree>
    <p:extLst>
      <p:ext uri="{BB962C8B-B14F-4D97-AF65-F5344CB8AC3E}">
        <p14:creationId xmlns:p14="http://schemas.microsoft.com/office/powerpoint/2010/main" val="110016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268260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27807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01C9890D-DB53-A841-A59F-167EF67C375D}"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952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10</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113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11265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12</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018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13</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86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14</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587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223509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www.facebook.com/SAP" TargetMode="External"/><Relationship Id="rId3" Type="http://schemas.openxmlformats.org/officeDocument/2006/relationships/hyperlink" Target="http://www.sap.com/corporate-en/legal/copyright/index.epx" TargetMode="External"/><Relationship Id="rId7" Type="http://schemas.openxmlformats.org/officeDocument/2006/relationships/hyperlink" Target="https://www.linkedin.com/company/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www.facebook.com/SAP" TargetMode="External"/><Relationship Id="rId3" Type="http://schemas.openxmlformats.org/officeDocument/2006/relationships/hyperlink" Target="https://www.sap.com/corporate/de/legal/copyright.html" TargetMode="External"/><Relationship Id="rId7" Type="http://schemas.openxmlformats.org/officeDocument/2006/relationships/hyperlink" Target="https://www.linkedin.com/company/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guide id="9" pos="70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133" userDrawn="1">
          <p15:clr>
            <a:srgbClr val="FBAE40"/>
          </p15:clr>
        </p15:guide>
        <p15:guide id="5" orient="horz" pos="3204" userDrawn="1">
          <p15:clr>
            <a:srgbClr val="FBAE40"/>
          </p15:clr>
        </p15:guide>
        <p15:guide id="6"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pic>
        <p:nvPicPr>
          <p:cNvPr id="8"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2"/>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Tree>
    <p:extLst>
      <p:ext uri="{BB962C8B-B14F-4D97-AF65-F5344CB8AC3E}">
        <p14:creationId xmlns:p14="http://schemas.microsoft.com/office/powerpoint/2010/main" val="301887480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181" userDrawn="1">
          <p15:clr>
            <a:srgbClr val="FBAE40"/>
          </p15:clr>
        </p15:guide>
        <p15:guide id="3" orient="horz" pos="4145" userDrawn="1">
          <p15:clr>
            <a:srgbClr val="FBAE40"/>
          </p15:clr>
        </p15:guide>
        <p15:guide id="4" orient="horz" pos="2534" userDrawn="1">
          <p15:clr>
            <a:srgbClr val="FBAE40"/>
          </p15:clr>
        </p15:guide>
        <p15:guide id="5" orient="horz" pos="3164" userDrawn="1">
          <p15:clr>
            <a:srgbClr val="FBAE40"/>
          </p15:clr>
        </p15:guide>
        <p15:guide id="6" orient="horz" pos="3233" userDrawn="1">
          <p15:clr>
            <a:srgbClr val="FBAE40"/>
          </p15:clr>
        </p15:guide>
        <p15:guide id="7" orient="horz" pos="3505" userDrawn="1">
          <p15:clr>
            <a:srgbClr val="FBAE40"/>
          </p15:clr>
        </p15:guide>
        <p15:guide id="8" pos="70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7" name="Plus Google com icon with link">
            <a:hlinkClick r:id="rId5"/>
          </p:cNvPr>
          <p:cNvPicPr>
            <a:picLocks noChangeAspect="1"/>
          </p:cNvPicPr>
          <p:nvPr userDrawn="1"/>
        </p:nvPicPr>
        <p:blipFill>
          <a:blip r:embed="rId6"/>
          <a:stretch>
            <a:fillRect/>
          </a:stretch>
        </p:blipFill>
        <p:spPr>
          <a:xfrm>
            <a:off x="2862557" y="1749063"/>
            <a:ext cx="363600" cy="363600"/>
          </a:xfrm>
          <a:prstGeom prst="rect">
            <a:avLst/>
          </a:prstGeom>
        </p:spPr>
      </p:pic>
      <p:pic>
        <p:nvPicPr>
          <p:cNvPr id="18" name="Linkedin icon with link">
            <a:hlinkClick r:id="rId7"/>
          </p:cNvPr>
          <p:cNvPicPr>
            <a:picLocks noChangeAspect="1"/>
          </p:cNvPicPr>
          <p:nvPr userDrawn="1"/>
        </p:nvPicPr>
        <p:blipFill>
          <a:blip r:embed="rId8"/>
          <a:stretch>
            <a:fillRect/>
          </a:stretch>
        </p:blipFill>
        <p:spPr>
          <a:xfrm>
            <a:off x="2273814" y="1749959"/>
            <a:ext cx="361809" cy="361809"/>
          </a:xfrm>
          <a:prstGeom prst="rect">
            <a:avLst/>
          </a:prstGeom>
        </p:spPr>
      </p:pic>
      <p:pic>
        <p:nvPicPr>
          <p:cNvPr id="20" name="YouTube icon with link">
            <a:hlinkClick r:id="rId9"/>
          </p:cNvPr>
          <p:cNvPicPr>
            <a:picLocks noChangeAspect="1"/>
          </p:cNvPicPr>
          <p:nvPr userDrawn="1"/>
        </p:nvPicPr>
        <p:blipFill>
          <a:blip r:embed="rId10"/>
          <a:stretch>
            <a:fillRect/>
          </a:stretch>
        </p:blipFill>
        <p:spPr>
          <a:xfrm>
            <a:off x="1683278" y="1749063"/>
            <a:ext cx="363600" cy="363600"/>
          </a:xfrm>
          <a:prstGeom prst="rect">
            <a:avLst/>
          </a:prstGeom>
        </p:spPr>
      </p:pic>
      <p:pic>
        <p:nvPicPr>
          <p:cNvPr id="21" name="Twitter icon with link">
            <a:hlinkClick r:id="rId11" tooltip="https://twitter.com/sap"/>
          </p:cNvPr>
          <p:cNvPicPr>
            <a:picLocks noChangeAspect="1"/>
          </p:cNvPicPr>
          <p:nvPr userDrawn="1"/>
        </p:nvPicPr>
        <p:blipFill>
          <a:blip r:embed="rId12"/>
          <a:stretch>
            <a:fillRect/>
          </a:stretch>
        </p:blipFill>
        <p:spPr>
          <a:xfrm>
            <a:off x="1094533" y="1749959"/>
            <a:ext cx="361809" cy="361809"/>
          </a:xfrm>
          <a:prstGeom prst="rect">
            <a:avLst/>
          </a:prstGeom>
        </p:spPr>
      </p:pic>
      <p:pic>
        <p:nvPicPr>
          <p:cNvPr id="22" name="Facebook icon with link">
            <a:hlinkClick r:id="rId13"/>
          </p:cNvPr>
          <p:cNvPicPr>
            <a:picLocks noChangeAspect="1"/>
          </p:cNvPicPr>
          <p:nvPr userDrawn="1"/>
        </p:nvPicPr>
        <p:blipFill>
          <a:blip r:embed="rId14"/>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45192519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https://www.sap.com/corporate/de/legal/copyright.html</a:t>
            </a:r>
            <a:r>
              <a:rPr lang="de-DE" sz="800" kern="1200" noProof="0" dirty="0">
                <a:solidFill>
                  <a:schemeClr val="tx1"/>
                </a:solidFill>
                <a:effectLst/>
                <a:latin typeface="Arial"/>
                <a:ea typeface="+mn-ea"/>
                <a:cs typeface="+mn-cs"/>
              </a:rPr>
              <a:t>.</a:t>
            </a:r>
          </a:p>
        </p:txBody>
      </p:sp>
      <p:sp>
        <p:nvSpPr>
          <p:cNvPr id="13"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25" name="Plus Google com icon with link">
            <a:hlinkClick r:id="rId5"/>
          </p:cNvPr>
          <p:cNvPicPr>
            <a:picLocks noChangeAspect="1"/>
          </p:cNvPicPr>
          <p:nvPr userDrawn="1"/>
        </p:nvPicPr>
        <p:blipFill>
          <a:blip r:embed="rId6"/>
          <a:stretch>
            <a:fillRect/>
          </a:stretch>
        </p:blipFill>
        <p:spPr>
          <a:xfrm>
            <a:off x="2862557" y="1749063"/>
            <a:ext cx="363600" cy="363600"/>
          </a:xfrm>
          <a:prstGeom prst="rect">
            <a:avLst/>
          </a:prstGeom>
        </p:spPr>
      </p:pic>
      <p:pic>
        <p:nvPicPr>
          <p:cNvPr id="26" name="Linkedin icon with link">
            <a:hlinkClick r:id="rId7"/>
          </p:cNvPr>
          <p:cNvPicPr>
            <a:picLocks noChangeAspect="1"/>
          </p:cNvPicPr>
          <p:nvPr userDrawn="1"/>
        </p:nvPicPr>
        <p:blipFill>
          <a:blip r:embed="rId8"/>
          <a:stretch>
            <a:fillRect/>
          </a:stretch>
        </p:blipFill>
        <p:spPr>
          <a:xfrm>
            <a:off x="2273814" y="1749959"/>
            <a:ext cx="361809" cy="361809"/>
          </a:xfrm>
          <a:prstGeom prst="rect">
            <a:avLst/>
          </a:prstGeom>
        </p:spPr>
      </p:pic>
      <p:pic>
        <p:nvPicPr>
          <p:cNvPr id="27" name="YouTube icon with link">
            <a:hlinkClick r:id="rId9"/>
          </p:cNvPr>
          <p:cNvPicPr>
            <a:picLocks noChangeAspect="1"/>
          </p:cNvPicPr>
          <p:nvPr userDrawn="1"/>
        </p:nvPicPr>
        <p:blipFill>
          <a:blip r:embed="rId10"/>
          <a:stretch>
            <a:fillRect/>
          </a:stretch>
        </p:blipFill>
        <p:spPr>
          <a:xfrm>
            <a:off x="1683278" y="1749063"/>
            <a:ext cx="363600" cy="363600"/>
          </a:xfrm>
          <a:prstGeom prst="rect">
            <a:avLst/>
          </a:prstGeom>
        </p:spPr>
      </p:pic>
      <p:pic>
        <p:nvPicPr>
          <p:cNvPr id="28" name="Twitter icon with link">
            <a:hlinkClick r:id="rId11" tooltip="https://twitter.com/sap"/>
          </p:cNvPr>
          <p:cNvPicPr>
            <a:picLocks noChangeAspect="1"/>
          </p:cNvPicPr>
          <p:nvPr userDrawn="1"/>
        </p:nvPicPr>
        <p:blipFill>
          <a:blip r:embed="rId12"/>
          <a:stretch>
            <a:fillRect/>
          </a:stretch>
        </p:blipFill>
        <p:spPr>
          <a:xfrm>
            <a:off x="1094533" y="1749959"/>
            <a:ext cx="361809" cy="361809"/>
          </a:xfrm>
          <a:prstGeom prst="rect">
            <a:avLst/>
          </a:prstGeom>
        </p:spPr>
      </p:pic>
      <p:pic>
        <p:nvPicPr>
          <p:cNvPr id="29" name="Facebook icon with link">
            <a:hlinkClick r:id="rId13"/>
          </p:cNvPr>
          <p:cNvPicPr>
            <a:picLocks noChangeAspect="1"/>
          </p:cNvPicPr>
          <p:nvPr userDrawn="1"/>
        </p:nvPicPr>
        <p:blipFill>
          <a:blip r:embed="rId14"/>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3742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326280" y="1690691"/>
            <a:ext cx="11542196"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899" baseline="0"/>
            </a:lvl3pPr>
          </a:lstStyle>
          <a:p>
            <a:pPr lvl="0"/>
            <a:r>
              <a:rPr lang="en-US" dirty="0"/>
              <a:t>Introductory sentences</a:t>
            </a:r>
          </a:p>
        </p:txBody>
      </p:sp>
      <p:sp>
        <p:nvSpPr>
          <p:cNvPr id="13" name="Text Placeholder 3"/>
          <p:cNvSpPr>
            <a:spLocks noGrp="1"/>
          </p:cNvSpPr>
          <p:nvPr>
            <p:ph type="body" sz="quarter" idx="11" hasCustomPrompt="1"/>
          </p:nvPr>
        </p:nvSpPr>
        <p:spPr>
          <a:xfrm>
            <a:off x="323916" y="2536371"/>
            <a:ext cx="7210115" cy="3550104"/>
          </a:xfrm>
          <a:prstGeom prst="rect">
            <a:avLst/>
          </a:prstGeom>
        </p:spPr>
        <p:txBody>
          <a:bodyPr/>
          <a:lstStyle>
            <a:lvl1pPr>
              <a:spcBef>
                <a:spcPts val="1000"/>
              </a:spcBef>
              <a:spcAft>
                <a:spcPts val="0"/>
              </a:spcAft>
              <a:defRPr sz="1600"/>
            </a:lvl1pPr>
            <a:lvl2pPr marL="228531" indent="-182825">
              <a:spcBef>
                <a:spcPts val="200"/>
              </a:spcBef>
              <a:spcAft>
                <a:spcPts val="0"/>
              </a:spcAft>
              <a:buSzPct val="100000"/>
              <a:buFont typeface="Wingdings" panose="05000000000000000000" pitchFamily="2" charset="2"/>
              <a:buChar char="§"/>
              <a:defRPr sz="1400"/>
            </a:lvl2pPr>
            <a:lvl3pPr marL="402215" indent="-179946">
              <a:buClr>
                <a:schemeClr val="accent2"/>
              </a:buClr>
              <a:buFont typeface="Arial" panose="020B0604020202020204" pitchFamily="34" charset="0"/>
              <a:buChar char="–"/>
              <a:defRPr sz="1200" baseline="0"/>
            </a:lvl3pPr>
            <a:lvl4pPr marL="222269" indent="0">
              <a:buNone/>
              <a:defRPr sz="1200"/>
            </a:lvl4pPr>
            <a:lvl5pPr marL="402215" indent="-179946">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21" name="Title Placeholder 1"/>
          <p:cNvSpPr>
            <a:spLocks noGrp="1"/>
          </p:cNvSpPr>
          <p:nvPr>
            <p:ph type="title" hasCustomPrompt="1"/>
          </p:nvPr>
        </p:nvSpPr>
        <p:spPr bwMode="gray">
          <a:xfrm>
            <a:off x="326280" y="324079"/>
            <a:ext cx="11542196" cy="756175"/>
          </a:xfrm>
          <a:prstGeom prst="rect">
            <a:avLst/>
          </a:prstGeom>
        </p:spPr>
        <p:txBody>
          <a:bodyPr vert="horz" lIns="0" tIns="0" rIns="0" bIns="0" rtlCol="0" anchor="ctr" anchorCtr="0">
            <a:noAutofit/>
          </a:bodyPr>
          <a:lstStyle>
            <a:lvl1pPr>
              <a:defRPr sz="2800" baseline="0"/>
            </a:lvl1pPr>
          </a:lstStyle>
          <a:p>
            <a:r>
              <a:rPr lang="en-US" noProof="0" dirty="0"/>
              <a:t>Insert page title</a:t>
            </a:r>
          </a:p>
        </p:txBody>
      </p:sp>
      <p:sp>
        <p:nvSpPr>
          <p:cNvPr id="6" name="Picture Placeholder 2"/>
          <p:cNvSpPr>
            <a:spLocks noGrp="1"/>
          </p:cNvSpPr>
          <p:nvPr>
            <p:ph type="pic" sz="quarter" idx="13"/>
          </p:nvPr>
        </p:nvSpPr>
        <p:spPr>
          <a:xfrm>
            <a:off x="7760678" y="2562851"/>
            <a:ext cx="4107798" cy="3533247"/>
          </a:xfrm>
          <a:prstGeom prst="rect">
            <a:avLst/>
          </a:prstGeom>
          <a:solidFill>
            <a:schemeClr val="bg1">
              <a:lumMod val="95000"/>
            </a:schemeClr>
          </a:solidFill>
        </p:spPr>
        <p:txBody>
          <a:bodyPr/>
          <a:lstStyle>
            <a:lvl1pPr algn="ctr">
              <a:defRPr sz="1600" b="0" baseline="0"/>
            </a:lvl1pPr>
          </a:lstStyle>
          <a:p>
            <a:endParaRPr lang="en-US"/>
          </a:p>
          <a:p>
            <a:endParaRPr lang="en-US"/>
          </a:p>
          <a:p>
            <a:r>
              <a:rPr lang="en-US"/>
              <a:t>Click icon to add picture</a:t>
            </a:r>
          </a:p>
          <a:p>
            <a:endParaRPr lang="en-US"/>
          </a:p>
          <a:p>
            <a:endParaRPr lang="en-US"/>
          </a:p>
          <a:p>
            <a:endParaRPr lang="en-US"/>
          </a:p>
          <a:p>
            <a:endParaRPr lang="en-US"/>
          </a:p>
        </p:txBody>
      </p:sp>
    </p:spTree>
    <p:extLst>
      <p:ext uri="{BB962C8B-B14F-4D97-AF65-F5344CB8AC3E}">
        <p14:creationId xmlns:p14="http://schemas.microsoft.com/office/powerpoint/2010/main" val="15184033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6921165"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5597"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39"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357370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89"/>
          <a:stretch/>
        </p:blipFill>
        <p:spPr>
          <a:xfrm>
            <a:off x="-1" y="0"/>
            <a:ext cx="12195175" cy="6858000"/>
          </a:xfrm>
          <a:prstGeom prst="rect">
            <a:avLst/>
          </a:prstGeom>
        </p:spPr>
      </p:pic>
      <p:sp>
        <p:nvSpPr>
          <p:cNvPr id="24" name="Classification"/>
          <p:cNvSpPr txBox="1"/>
          <p:nvPr userDrawn="1"/>
        </p:nvSpPr>
        <p:spPr>
          <a:xfrm>
            <a:off x="252000" y="4475406"/>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3" name="Date"/>
          <p:cNvSpPr>
            <a:spLocks noGrp="1"/>
          </p:cNvSpPr>
          <p:nvPr>
            <p:ph type="body" sz="quarter" idx="15" hasCustomPrompt="1"/>
          </p:nvPr>
        </p:nvSpPr>
        <p:spPr>
          <a:xfrm>
            <a:off x="251999" y="3868173"/>
            <a:ext cx="8393573"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1999" y="3559299"/>
            <a:ext cx="8393573" cy="276999"/>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1999" y="2437077"/>
            <a:ext cx="8393573" cy="886397"/>
          </a:xfrm>
        </p:spPr>
        <p:txBody>
          <a:bodyPr wrap="square">
            <a:noAutofit/>
          </a:bodyPr>
          <a:lstStyle>
            <a:lvl1pPr>
              <a:lnSpc>
                <a:spcPct val="90000"/>
              </a:lnSpc>
              <a:spcBef>
                <a:spcPts val="0"/>
              </a:spcBef>
              <a:defRPr sz="32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spTree>
    <p:extLst>
      <p:ext uri="{BB962C8B-B14F-4D97-AF65-F5344CB8AC3E}">
        <p14:creationId xmlns:p14="http://schemas.microsoft.com/office/powerpoint/2010/main" val="1081658277"/>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333529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60000"/>
            <a:ext cx="11185200" cy="369246"/>
          </a:xfrm>
        </p:spPr>
        <p:txBody>
          <a:bodyPr anchor="ctr" anchorCtr="0">
            <a:noAutofit/>
          </a:bodyPr>
          <a:lstStyle>
            <a:lvl1pPr>
              <a:defRPr sz="2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99634857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solidFill>
            <a:schemeClr val="tx2">
              <a:alpha val="70000"/>
            </a:schemeClr>
          </a:solid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440000"/>
            <a:ext cx="11185200" cy="369246"/>
          </a:xfrm>
        </p:spPr>
        <p:txBody>
          <a:bodyPr anchor="t" anchorCtr="0">
            <a:noAutofit/>
          </a:bodyPr>
          <a:lstStyle>
            <a:lvl1pPr>
              <a:defRPr sz="2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19142875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048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999"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36392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56472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51950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5780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23220" y="6217668"/>
            <a:ext cx="1963635"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249101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3878220"/>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6"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2"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430907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34667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601398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85189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765565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365944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98930470"/>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59676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5"/>
            <a:ext cx="11795760" cy="220929"/>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80617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698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32800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5994000"/>
            <a:ext cx="1578462" cy="360000"/>
          </a:xfrm>
          <a:prstGeom prst="rect">
            <a:avLst/>
          </a:prstGeom>
        </p:spPr>
      </p:pic>
    </p:spTree>
    <p:extLst>
      <p:ext uri="{BB962C8B-B14F-4D97-AF65-F5344CB8AC3E}">
        <p14:creationId xmlns:p14="http://schemas.microsoft.com/office/powerpoint/2010/main" val="283731647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2017 SAP SE or an SAP affiliate company. All rights reserved.</a:t>
            </a:r>
          </a:p>
        </p:txBody>
      </p:sp>
      <p:grpSp>
        <p:nvGrpSpPr>
          <p:cNvPr id="6" name="Group 5"/>
          <p:cNvGrpSpPr/>
          <p:nvPr userDrawn="1"/>
        </p:nvGrpSpPr>
        <p:grpSpPr>
          <a:xfrm>
            <a:off x="0"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2418970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a:t>
            </a:r>
            <a:r>
              <a:rPr lang="de-DE" sz="2400" b="0" noProof="0" dirty="0"/>
              <a:t>2017 SAP SE oder ein SAP-Konzernunternehmen. Alle Rechte vorbehalten.</a:t>
            </a:r>
          </a:p>
        </p:txBody>
      </p:sp>
      <p:grpSp>
        <p:nvGrpSpPr>
          <p:cNvPr id="6" name="Group 5"/>
          <p:cNvGrpSpPr/>
          <p:nvPr userDrawn="1"/>
        </p:nvGrpSpPr>
        <p:grpSpPr>
          <a:xfrm>
            <a:off x="0"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73032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04000" y="1690691"/>
            <a:ext cx="11364475"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900" baseline="0"/>
            </a:lvl3pPr>
          </a:lstStyle>
          <a:p>
            <a:pPr lvl="0"/>
            <a:r>
              <a:rPr lang="en-US" dirty="0"/>
              <a:t>Introductory sentences</a:t>
            </a:r>
          </a:p>
        </p:txBody>
      </p:sp>
      <p:sp>
        <p:nvSpPr>
          <p:cNvPr id="13" name="Text Placeholder 3"/>
          <p:cNvSpPr>
            <a:spLocks noGrp="1"/>
          </p:cNvSpPr>
          <p:nvPr>
            <p:ph type="body" sz="quarter" idx="11" hasCustomPrompt="1"/>
          </p:nvPr>
        </p:nvSpPr>
        <p:spPr>
          <a:xfrm>
            <a:off x="504000" y="2536371"/>
            <a:ext cx="7030032" cy="3550104"/>
          </a:xfrm>
          <a:prstGeom prst="rect">
            <a:avLst/>
          </a:prstGeom>
        </p:spPr>
        <p:txBody>
          <a:bodyPr/>
          <a:lstStyle>
            <a:lvl1pPr>
              <a:spcBef>
                <a:spcPts val="1000"/>
              </a:spcBef>
              <a:spcAft>
                <a:spcPts val="0"/>
              </a:spcAft>
              <a:defRPr sz="1600"/>
            </a:lvl1pPr>
            <a:lvl2pPr marL="228554" indent="-182843">
              <a:spcBef>
                <a:spcPts val="200"/>
              </a:spcBef>
              <a:spcAft>
                <a:spcPts val="0"/>
              </a:spcAft>
              <a:buSzPct val="100000"/>
              <a:buFont typeface="Wingdings" pitchFamily="2" charset="2"/>
              <a:buChar char=""/>
              <a:defRPr sz="1400"/>
            </a:lvl2pPr>
            <a:lvl3pPr marL="402256" indent="-179964">
              <a:buClr>
                <a:schemeClr val="accent2"/>
              </a:buClr>
              <a:buFont typeface="Arial" panose="020B0604020202020204" pitchFamily="34" charset="0"/>
              <a:buChar char="–"/>
              <a:defRPr sz="1200" baseline="0"/>
            </a:lvl3pPr>
            <a:lvl4pPr marL="222292" indent="0">
              <a:buNone/>
              <a:defRPr sz="1200"/>
            </a:lvl4pPr>
            <a:lvl5pPr marL="402256" indent="-179964">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6" name="Picture Placeholder 2"/>
          <p:cNvSpPr>
            <a:spLocks noGrp="1"/>
          </p:cNvSpPr>
          <p:nvPr>
            <p:ph type="pic" sz="quarter" idx="13"/>
          </p:nvPr>
        </p:nvSpPr>
        <p:spPr>
          <a:xfrm>
            <a:off x="7760678" y="2562850"/>
            <a:ext cx="4107798" cy="3533247"/>
          </a:xfrm>
          <a:solidFill>
            <a:schemeClr val="bg1">
              <a:lumMod val="95000"/>
            </a:schemeClr>
          </a:solidFill>
        </p:spPr>
        <p:txBody>
          <a:bodyPr/>
          <a:lstStyle>
            <a:lvl1pPr algn="ctr">
              <a:defRPr sz="1600" b="0" baseline="0"/>
            </a:lvl1pPr>
          </a:lstStyle>
          <a:p>
            <a:endParaRPr lang="en-US" dirty="0"/>
          </a:p>
          <a:p>
            <a:endParaRPr lang="en-US" dirty="0"/>
          </a:p>
          <a:p>
            <a:r>
              <a:rPr lang="en-US" dirty="0"/>
              <a:t>Click icon to add picture</a:t>
            </a:r>
          </a:p>
          <a:p>
            <a:endParaRPr lang="en-US" dirty="0"/>
          </a:p>
          <a:p>
            <a:endParaRPr lang="en-US" dirty="0"/>
          </a:p>
          <a:p>
            <a:endParaRPr lang="en-US" dirty="0"/>
          </a:p>
          <a:p>
            <a:endParaRPr lang="en-US" dirty="0"/>
          </a:p>
        </p:txBody>
      </p:sp>
      <p:sp>
        <p:nvSpPr>
          <p:cNvPr id="7"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1130161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2057400"/>
            <a:ext cx="9146381" cy="145256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24397" y="3602038"/>
            <a:ext cx="9146381" cy="512762"/>
          </a:xfrm>
        </p:spPr>
        <p:txBody>
          <a:bodyPr>
            <a:normAutofit/>
          </a:bodyPr>
          <a:lstStyle>
            <a:lvl1pPr marL="0" indent="0" algn="l">
              <a:buNone/>
              <a:defRPr sz="1800" b="0" i="0">
                <a:solidFill>
                  <a:schemeClr val="bg1">
                    <a:lumMod val="50000"/>
                  </a:schemeClr>
                </a:solidFill>
                <a:latin typeface="BentonSans Medium" charset="0"/>
                <a:ea typeface="BentonSans Medium" charset="0"/>
                <a:cs typeface="BentonSans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60144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39"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1202140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533539" y="685800"/>
            <a:ext cx="10365899" cy="369332"/>
          </a:xfrm>
        </p:spPr>
        <p:txBody>
          <a:bodyPr anchor="t"/>
          <a:lstStyle/>
          <a:p>
            <a:r>
              <a:rPr lang="en-US" dirty="0"/>
              <a:t>Click to edit Master title style</a:t>
            </a:r>
          </a:p>
        </p:txBody>
      </p:sp>
      <p:sp>
        <p:nvSpPr>
          <p:cNvPr id="4" name="Text Placeholder 3"/>
          <p:cNvSpPr>
            <a:spLocks noGrp="1"/>
          </p:cNvSpPr>
          <p:nvPr>
            <p:ph type="body" sz="quarter" idx="10" hasCustomPrompt="1"/>
          </p:nvPr>
        </p:nvSpPr>
        <p:spPr>
          <a:xfrm>
            <a:off x="533539" y="1447800"/>
            <a:ext cx="762198" cy="4876800"/>
          </a:xfrm>
        </p:spPr>
        <p:txBody>
          <a:bodyPr>
            <a:normAutofit/>
          </a:bodyPr>
          <a:lstStyle>
            <a:lvl1pPr>
              <a:defRPr sz="3600" b="1" i="0">
                <a:solidFill>
                  <a:srgbClr val="FFB922"/>
                </a:solidFill>
                <a:latin typeface="BentonSans" charset="0"/>
                <a:ea typeface="BentonSans" charset="0"/>
                <a:cs typeface="BentonSans" charset="0"/>
              </a:defRPr>
            </a:lvl1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a:p>
            <a:pPr lvl="0"/>
            <a:r>
              <a:rPr lang="en-US" dirty="0"/>
              <a:t>07</a:t>
            </a:r>
          </a:p>
        </p:txBody>
      </p:sp>
      <p:sp>
        <p:nvSpPr>
          <p:cNvPr id="6" name="Text Placeholder 5"/>
          <p:cNvSpPr>
            <a:spLocks noGrp="1"/>
          </p:cNvSpPr>
          <p:nvPr>
            <p:ph type="body" sz="quarter" idx="11"/>
          </p:nvPr>
        </p:nvSpPr>
        <p:spPr>
          <a:xfrm>
            <a:off x="1524397" y="1447800"/>
            <a:ext cx="8231743" cy="4876800"/>
          </a:xfrm>
        </p:spPr>
        <p:txBody>
          <a:bodyPr>
            <a:normAutofit/>
          </a:bodyPr>
          <a:lstStyle>
            <a:lvl1pPr>
              <a:defRPr sz="3600"/>
            </a:lvl1pPr>
            <a:lvl2pPr>
              <a:defRPr sz="3600"/>
            </a:lvl2pPr>
            <a:lvl3pPr>
              <a:defRPr sz="3600"/>
            </a:lvl3pPr>
            <a:lvl4pPr>
              <a:defRPr sz="3600"/>
            </a:lvl4pPr>
            <a:lvl5pPr>
              <a:defRPr sz="3600"/>
            </a:lvl5pPr>
          </a:lstStyle>
          <a:p>
            <a:pPr lvl="0"/>
            <a:r>
              <a:rPr lang="en-US" dirty="0"/>
              <a:t>Click to edit Master text styles</a:t>
            </a:r>
          </a:p>
        </p:txBody>
      </p:sp>
      <p:sp>
        <p:nvSpPr>
          <p:cNvPr id="7" name="Text Placeholder 7"/>
          <p:cNvSpPr>
            <a:spLocks noGrp="1"/>
          </p:cNvSpPr>
          <p:nvPr>
            <p:ph type="body" sz="quarter" idx="12"/>
          </p:nvPr>
        </p:nvSpPr>
        <p:spPr>
          <a:xfrm>
            <a:off x="533539"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103312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Roadmap_Title_Only">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18024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89"/>
          <a:stretch/>
        </p:blipFill>
        <p:spPr>
          <a:xfrm>
            <a:off x="0" y="0"/>
            <a:ext cx="12195175" cy="6858000"/>
          </a:xfrm>
          <a:prstGeom prst="rect">
            <a:avLst/>
          </a:prstGeom>
        </p:spPr>
      </p:pic>
      <p:sp>
        <p:nvSpPr>
          <p:cNvPr id="24" name="Classification"/>
          <p:cNvSpPr txBox="1"/>
          <p:nvPr userDrawn="1"/>
        </p:nvSpPr>
        <p:spPr>
          <a:xfrm>
            <a:off x="252000" y="4475406"/>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3" name="Date"/>
          <p:cNvSpPr>
            <a:spLocks noGrp="1"/>
          </p:cNvSpPr>
          <p:nvPr>
            <p:ph type="body" sz="quarter" idx="15" hasCustomPrompt="1"/>
          </p:nvPr>
        </p:nvSpPr>
        <p:spPr>
          <a:xfrm>
            <a:off x="252000" y="3868173"/>
            <a:ext cx="8393573"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2000" y="3559301"/>
            <a:ext cx="8393573" cy="276999"/>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799"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2000" y="2437079"/>
            <a:ext cx="8393573" cy="886397"/>
          </a:xfrm>
        </p:spPr>
        <p:txBody>
          <a:bodyPr wrap="square">
            <a:noAutofit/>
          </a:bodyPr>
          <a:lstStyle>
            <a:lvl1pPr>
              <a:lnSpc>
                <a:spcPct val="90000"/>
              </a:lnSpc>
              <a:spcBef>
                <a:spcPts val="0"/>
              </a:spcBef>
              <a:defRPr sz="3199"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spTree>
    <p:extLst>
      <p:ext uri="{BB962C8B-B14F-4D97-AF65-F5344CB8AC3E}">
        <p14:creationId xmlns:p14="http://schemas.microsoft.com/office/powerpoint/2010/main" val="39995360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465314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60000"/>
            <a:ext cx="11185200" cy="369246"/>
          </a:xfrm>
        </p:spPr>
        <p:txBody>
          <a:bodyPr anchor="ctr" anchorCtr="0">
            <a:noAutofit/>
          </a:bodyPr>
          <a:lstStyle>
            <a:lvl1pPr>
              <a:defRPr sz="2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9274458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solidFill>
            <a:schemeClr val="tx2">
              <a:alpha val="70000"/>
            </a:schemeClr>
          </a:solid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440000"/>
            <a:ext cx="11185200" cy="369246"/>
          </a:xfrm>
        </p:spPr>
        <p:txBody>
          <a:bodyPr anchor="t" anchorCtr="0">
            <a:noAutofit/>
          </a:bodyPr>
          <a:lstStyle>
            <a:lvl1pPr>
              <a:defRPr sz="2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31105957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4591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714861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1"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28558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27757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4770000"/>
            <a:ext cx="5328000"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5328000"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5683102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3"/>
            <a:ext cx="3391200"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5362274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1" y="3878220"/>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1"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7"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7"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3" y="3878221"/>
            <a:ext cx="2415600"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3" y="1620000"/>
            <a:ext cx="2415600"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59280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802" indent="-395802">
              <a:lnSpc>
                <a:spcPct val="90000"/>
              </a:lnSpc>
              <a:spcBef>
                <a:spcPts val="600"/>
              </a:spcBef>
              <a:defRPr sz="5997" b="1"/>
            </a:lvl1pPr>
            <a:lvl2pPr marL="395802"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62139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652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4000"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2"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146981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281527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233851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1"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73169451"/>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305862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7"/>
            <a:ext cx="11795760" cy="220929"/>
          </a:xfrm>
          <a:prstGeom prst="rect">
            <a:avLst/>
          </a:prstGeom>
          <a:solidFill>
            <a:schemeClr val="bg1"/>
          </a:solidFill>
          <a:ln w="6350" algn="ctr">
            <a:noFill/>
            <a:miter lim="800000"/>
            <a:headEnd/>
            <a:tailEnd/>
          </a:ln>
        </p:spPr>
        <p:txBody>
          <a:bodyPr lIns="89956" tIns="71964" rIns="89956" bIns="71964"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274921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951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1"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1" y="1467009"/>
            <a:ext cx="5328000"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1" y="5994000"/>
            <a:ext cx="1578462" cy="360000"/>
          </a:xfrm>
          <a:prstGeom prst="rect">
            <a:avLst/>
          </a:prstGeom>
        </p:spPr>
      </p:pic>
    </p:spTree>
    <p:extLst>
      <p:ext uri="{BB962C8B-B14F-4D97-AF65-F5344CB8AC3E}">
        <p14:creationId xmlns:p14="http://schemas.microsoft.com/office/powerpoint/2010/main" val="5093520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or an SAP affiliate company. All rights reserved.</a:t>
            </a:r>
          </a:p>
        </p:txBody>
      </p:sp>
      <p:grpSp>
        <p:nvGrpSpPr>
          <p:cNvPr id="6" name="Group 5"/>
          <p:cNvGrpSpPr/>
          <p:nvPr userDrawn="1"/>
        </p:nvGrpSpPr>
        <p:grpSpPr>
          <a:xfrm>
            <a:off x="1"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2142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a:t>
            </a:r>
            <a:r>
              <a:rPr lang="de-DE" sz="2399" b="0" noProof="0" dirty="0"/>
              <a:t>2017 SAP SE oder ein SAP-Konzernunternehmen. Alle Rechte vorbehalten.</a:t>
            </a:r>
          </a:p>
        </p:txBody>
      </p:sp>
      <p:grpSp>
        <p:nvGrpSpPr>
          <p:cNvPr id="6" name="Group 5"/>
          <p:cNvGrpSpPr/>
          <p:nvPr userDrawn="1"/>
        </p:nvGrpSpPr>
        <p:grpSpPr>
          <a:xfrm>
            <a:off x="1" y="0"/>
            <a:ext cx="12196800" cy="251942"/>
            <a:chOff x="0" y="0"/>
            <a:chExt cx="12196800" cy="251942"/>
          </a:xfrm>
        </p:grpSpPr>
        <p:sp>
          <p:nvSpPr>
            <p:cNvPr id="7" name="Rectangle 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8" name="Secondary Motion Band"/>
            <p:cNvGrpSpPr/>
            <p:nvPr userDrawn="1"/>
          </p:nvGrpSpPr>
          <p:grpSpPr>
            <a:xfrm>
              <a:off x="10682127" y="0"/>
              <a:ext cx="1513048" cy="251942"/>
              <a:chOff x="10682127" y="0"/>
              <a:chExt cx="1513048" cy="252000"/>
            </a:xfrm>
          </p:grpSpPr>
          <p:sp>
            <p:nvSpPr>
              <p:cNvPr id="9" name="Rectangle 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103778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Roadmap_Product_Description">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504000" y="1690691"/>
            <a:ext cx="11364475" cy="671512"/>
          </a:xfrm>
          <a:prstGeom prst="rect">
            <a:avLst/>
          </a:prstGeom>
        </p:spPr>
        <p:txBody>
          <a:bodyPr/>
          <a:lstStyle>
            <a:lvl1pPr>
              <a:spcBef>
                <a:spcPts val="0"/>
              </a:spcBef>
              <a:defRPr sz="1600" b="0">
                <a:solidFill>
                  <a:schemeClr val="tx1"/>
                </a:solidFill>
              </a:defRPr>
            </a:lvl1pPr>
            <a:lvl2pPr marL="0" indent="0">
              <a:buSzPct val="100000"/>
              <a:buFont typeface="Wingdings" pitchFamily="2" charset="2"/>
              <a:buNone/>
              <a:defRPr sz="1600" baseline="0"/>
            </a:lvl2pPr>
            <a:lvl3pPr>
              <a:defRPr sz="1899" baseline="0"/>
            </a:lvl3pPr>
          </a:lstStyle>
          <a:p>
            <a:pPr lvl="0"/>
            <a:r>
              <a:rPr lang="en-US" dirty="0"/>
              <a:t>Introductory sentences</a:t>
            </a:r>
          </a:p>
        </p:txBody>
      </p:sp>
      <p:sp>
        <p:nvSpPr>
          <p:cNvPr id="13" name="Text Placeholder 3"/>
          <p:cNvSpPr>
            <a:spLocks noGrp="1"/>
          </p:cNvSpPr>
          <p:nvPr>
            <p:ph type="body" sz="quarter" idx="11" hasCustomPrompt="1"/>
          </p:nvPr>
        </p:nvSpPr>
        <p:spPr>
          <a:xfrm>
            <a:off x="504000" y="2536371"/>
            <a:ext cx="7030032" cy="3550104"/>
          </a:xfrm>
          <a:prstGeom prst="rect">
            <a:avLst/>
          </a:prstGeom>
        </p:spPr>
        <p:txBody>
          <a:bodyPr/>
          <a:lstStyle>
            <a:lvl1pPr>
              <a:spcBef>
                <a:spcPts val="1000"/>
              </a:spcBef>
              <a:spcAft>
                <a:spcPts val="0"/>
              </a:spcAft>
              <a:defRPr sz="1600"/>
            </a:lvl1pPr>
            <a:lvl2pPr marL="228485" indent="-182788">
              <a:spcBef>
                <a:spcPts val="200"/>
              </a:spcBef>
              <a:spcAft>
                <a:spcPts val="0"/>
              </a:spcAft>
              <a:buSzPct val="100000"/>
              <a:buFont typeface="Wingdings" pitchFamily="2" charset="2"/>
              <a:buChar char=""/>
              <a:defRPr sz="1400"/>
            </a:lvl2pPr>
            <a:lvl3pPr marL="402135" indent="-179910">
              <a:buClr>
                <a:schemeClr val="accent2"/>
              </a:buClr>
              <a:buFont typeface="Arial" panose="020B0604020202020204" pitchFamily="34" charset="0"/>
              <a:buChar char="–"/>
              <a:defRPr sz="1200" baseline="0"/>
            </a:lvl3pPr>
            <a:lvl4pPr marL="222225" indent="0">
              <a:buNone/>
              <a:defRPr sz="1200"/>
            </a:lvl4pPr>
            <a:lvl5pPr marL="402135" indent="-179910">
              <a:buFont typeface="Arial" panose="020B0604020202020204" pitchFamily="34" charset="0"/>
              <a:buChar char="−"/>
              <a:defRPr sz="1200"/>
            </a:lvl5pPr>
          </a:lstStyle>
          <a:p>
            <a:pPr lvl="0"/>
            <a:r>
              <a:rPr lang="en-US" noProof="0" dirty="0"/>
              <a:t>First level</a:t>
            </a:r>
          </a:p>
          <a:p>
            <a:pPr lvl="1"/>
            <a:r>
              <a:rPr lang="en-US" dirty="0"/>
              <a:t>Second level</a:t>
            </a:r>
          </a:p>
          <a:p>
            <a:pPr lvl="2"/>
            <a:r>
              <a:rPr lang="en-US" dirty="0"/>
              <a:t>Third level</a:t>
            </a:r>
          </a:p>
          <a:p>
            <a:pPr lvl="3"/>
            <a:endParaRPr lang="en-US" dirty="0"/>
          </a:p>
        </p:txBody>
      </p:sp>
      <p:sp>
        <p:nvSpPr>
          <p:cNvPr id="6" name="Picture Placeholder 2"/>
          <p:cNvSpPr>
            <a:spLocks noGrp="1"/>
          </p:cNvSpPr>
          <p:nvPr>
            <p:ph type="pic" sz="quarter" idx="13"/>
          </p:nvPr>
        </p:nvSpPr>
        <p:spPr>
          <a:xfrm>
            <a:off x="7760678" y="2562852"/>
            <a:ext cx="4107798" cy="3533247"/>
          </a:xfrm>
          <a:solidFill>
            <a:schemeClr val="bg1">
              <a:lumMod val="95000"/>
            </a:schemeClr>
          </a:solidFill>
        </p:spPr>
        <p:txBody>
          <a:bodyPr/>
          <a:lstStyle>
            <a:lvl1pPr algn="ctr">
              <a:defRPr sz="1600" b="0" baseline="0"/>
            </a:lvl1pPr>
          </a:lstStyle>
          <a:p>
            <a:endParaRPr lang="en-US" dirty="0"/>
          </a:p>
          <a:p>
            <a:endParaRPr lang="en-US" dirty="0"/>
          </a:p>
          <a:p>
            <a:r>
              <a:rPr lang="en-US" dirty="0"/>
              <a:t>Click icon to add picture</a:t>
            </a:r>
          </a:p>
          <a:p>
            <a:endParaRPr lang="en-US" dirty="0"/>
          </a:p>
          <a:p>
            <a:endParaRPr lang="en-US" dirty="0"/>
          </a:p>
          <a:p>
            <a:endParaRPr lang="en-US" dirty="0"/>
          </a:p>
          <a:p>
            <a:endParaRPr lang="en-US" dirty="0"/>
          </a:p>
        </p:txBody>
      </p:sp>
      <p:sp>
        <p:nvSpPr>
          <p:cNvPr id="7"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927412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2057402"/>
            <a:ext cx="9146381" cy="1452563"/>
          </a:xfrm>
        </p:spPr>
        <p:txBody>
          <a:bodyPr anchor="b">
            <a:normAutofit/>
          </a:bodyPr>
          <a:lstStyle>
            <a:lvl1pPr algn="l">
              <a:defRPr sz="4399"/>
            </a:lvl1pPr>
          </a:lstStyle>
          <a:p>
            <a:r>
              <a:rPr lang="en-US" dirty="0"/>
              <a:t>Click to edit Master title style</a:t>
            </a:r>
          </a:p>
        </p:txBody>
      </p:sp>
      <p:sp>
        <p:nvSpPr>
          <p:cNvPr id="3" name="Subtitle 2"/>
          <p:cNvSpPr>
            <a:spLocks noGrp="1"/>
          </p:cNvSpPr>
          <p:nvPr>
            <p:ph type="subTitle" idx="1"/>
          </p:nvPr>
        </p:nvSpPr>
        <p:spPr>
          <a:xfrm>
            <a:off x="1524397" y="3602038"/>
            <a:ext cx="9146381" cy="512762"/>
          </a:xfrm>
        </p:spPr>
        <p:txBody>
          <a:bodyPr>
            <a:normAutofit/>
          </a:bodyPr>
          <a:lstStyle>
            <a:lvl1pPr marL="0" indent="0" algn="l">
              <a:buNone/>
              <a:defRPr sz="1799" b="0" i="0">
                <a:solidFill>
                  <a:schemeClr val="bg1">
                    <a:lumMod val="50000"/>
                  </a:schemeClr>
                </a:solidFill>
                <a:latin typeface="BentonSans Medium" charset="0"/>
                <a:ea typeface="BentonSans Medium" charset="0"/>
                <a:cs typeface="BentonSans Medium"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357038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541" y="685800"/>
            <a:ext cx="11128096" cy="369332"/>
          </a:xfrm>
        </p:spPr>
        <p:txBody>
          <a:bodyPr anchor="t"/>
          <a:lstStyle/>
          <a:p>
            <a:r>
              <a:rPr lang="en-US"/>
              <a:t>Click to edit Master title style</a:t>
            </a:r>
          </a:p>
        </p:txBody>
      </p:sp>
      <p:sp>
        <p:nvSpPr>
          <p:cNvPr id="3" name="Content Placeholder 2"/>
          <p:cNvSpPr>
            <a:spLocks noGrp="1"/>
          </p:cNvSpPr>
          <p:nvPr>
            <p:ph idx="1"/>
          </p:nvPr>
        </p:nvSpPr>
        <p:spPr>
          <a:xfrm>
            <a:off x="537005" y="1447800"/>
            <a:ext cx="11128096"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540"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2386790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533540" y="685800"/>
            <a:ext cx="10365899" cy="369332"/>
          </a:xfrm>
        </p:spPr>
        <p:txBody>
          <a:bodyPr anchor="t"/>
          <a:lstStyle/>
          <a:p>
            <a:r>
              <a:rPr lang="en-US" dirty="0"/>
              <a:t>Click to edit Master title style</a:t>
            </a:r>
          </a:p>
        </p:txBody>
      </p:sp>
      <p:sp>
        <p:nvSpPr>
          <p:cNvPr id="4" name="Text Placeholder 3"/>
          <p:cNvSpPr>
            <a:spLocks noGrp="1"/>
          </p:cNvSpPr>
          <p:nvPr>
            <p:ph type="body" sz="quarter" idx="10" hasCustomPrompt="1"/>
          </p:nvPr>
        </p:nvSpPr>
        <p:spPr>
          <a:xfrm>
            <a:off x="533539" y="1447800"/>
            <a:ext cx="762198" cy="4876800"/>
          </a:xfrm>
        </p:spPr>
        <p:txBody>
          <a:bodyPr>
            <a:normAutofit/>
          </a:bodyPr>
          <a:lstStyle>
            <a:lvl1pPr>
              <a:defRPr sz="3599" b="1" i="0">
                <a:solidFill>
                  <a:srgbClr val="FFB922"/>
                </a:solidFill>
                <a:latin typeface="BentonSans" charset="0"/>
                <a:ea typeface="BentonSans" charset="0"/>
                <a:cs typeface="BentonSans" charset="0"/>
              </a:defRPr>
            </a:lvl1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a:p>
            <a:pPr lvl="0"/>
            <a:r>
              <a:rPr lang="en-US" dirty="0"/>
              <a:t>07</a:t>
            </a:r>
          </a:p>
        </p:txBody>
      </p:sp>
      <p:sp>
        <p:nvSpPr>
          <p:cNvPr id="6" name="Text Placeholder 5"/>
          <p:cNvSpPr>
            <a:spLocks noGrp="1"/>
          </p:cNvSpPr>
          <p:nvPr>
            <p:ph type="body" sz="quarter" idx="11"/>
          </p:nvPr>
        </p:nvSpPr>
        <p:spPr>
          <a:xfrm>
            <a:off x="1524398" y="1447800"/>
            <a:ext cx="8231743" cy="4876800"/>
          </a:xfrm>
        </p:spPr>
        <p:txBody>
          <a:bodyPr>
            <a:normAutofit/>
          </a:bodyPr>
          <a:lstStyle>
            <a:lvl1pPr>
              <a:defRPr sz="3599"/>
            </a:lvl1pPr>
            <a:lvl2pPr>
              <a:defRPr sz="3599"/>
            </a:lvl2pPr>
            <a:lvl3pPr>
              <a:defRPr sz="3599"/>
            </a:lvl3pPr>
            <a:lvl4pPr>
              <a:defRPr sz="3599"/>
            </a:lvl4pPr>
            <a:lvl5pPr>
              <a:defRPr sz="3599"/>
            </a:lvl5pPr>
          </a:lstStyle>
          <a:p>
            <a:pPr lvl="0"/>
            <a:r>
              <a:rPr lang="en-US" dirty="0"/>
              <a:t>Click to edit Master text styles</a:t>
            </a:r>
          </a:p>
        </p:txBody>
      </p:sp>
      <p:sp>
        <p:nvSpPr>
          <p:cNvPr id="7" name="Text Placeholder 7"/>
          <p:cNvSpPr>
            <a:spLocks noGrp="1"/>
          </p:cNvSpPr>
          <p:nvPr>
            <p:ph type="body" sz="quarter" idx="12"/>
          </p:nvPr>
        </p:nvSpPr>
        <p:spPr>
          <a:xfrm>
            <a:off x="533540" y="457200"/>
            <a:ext cx="5564049" cy="228600"/>
          </a:xfrm>
        </p:spPr>
        <p:txBody>
          <a:bodyPr>
            <a:noAutofit/>
          </a:bodyPr>
          <a:lstStyle>
            <a:lvl1pPr>
              <a:defRPr sz="1200" b="0" i="0">
                <a:solidFill>
                  <a:schemeClr val="bg1">
                    <a:lumMod val="65000"/>
                  </a:schemeClr>
                </a:solidFill>
                <a:latin typeface="BentonSans Medium" charset="0"/>
                <a:ea typeface="BentonSans Medium" charset="0"/>
                <a:cs typeface="BentonSans Medium"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text styles</a:t>
            </a:r>
          </a:p>
        </p:txBody>
      </p:sp>
    </p:spTree>
    <p:extLst>
      <p:ext uri="{BB962C8B-B14F-4D97-AF65-F5344CB8AC3E}">
        <p14:creationId xmlns:p14="http://schemas.microsoft.com/office/powerpoint/2010/main" val="1316364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Roadmap_Title_Only">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319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77"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 id="2147483807" r:id="rId28"/>
    <p:sldLayoutId id="2147483837" r:id="rId29"/>
    <p:sldLayoutId id="2147483838" r:id="rId3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243135207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3"/>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6" y="6559836"/>
            <a:ext cx="278923"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6"/>
            <a:ext cx="2269679"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162594996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aunchpad.support.sap.com/#/notes/1757764"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3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hyperlink" Target="http://www.sap.com/corporate-en/factshee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www.sap.com/businessone" TargetMode="External"/><Relationship Id="rId7" Type="http://schemas.openxmlformats.org/officeDocument/2006/relationships/hyperlink" Target="https://www.sap.com/documents/2017/06/484c875d-c37c-0010-82c7-eda71af511fa.html" TargetMode="External"/><Relationship Id="rId12" Type="http://schemas.openxmlformats.org/officeDocument/2006/relationships/image" Target="../media/image64.jp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hyperlink" Target="https://partneredge.sap.com/content/partnerexp/en/products/business-one/about.html" TargetMode="External"/><Relationship Id="rId11" Type="http://schemas.openxmlformats.org/officeDocument/2006/relationships/image" Target="../media/image63.png"/><Relationship Id="rId5" Type="http://schemas.openxmlformats.org/officeDocument/2006/relationships/hyperlink" Target="https://training.sap.com/businessone" TargetMode="External"/><Relationship Id="rId10" Type="http://schemas.openxmlformats.org/officeDocument/2006/relationships/image" Target="../media/image62.png"/><Relationship Id="rId4" Type="http://schemas.openxmlformats.org/officeDocument/2006/relationships/hyperlink" Target="http://www.youtube.com/user/businessonesap" TargetMode="External"/><Relationship Id="rId9" Type="http://schemas.openxmlformats.org/officeDocument/2006/relationships/image" Target="../media/image61.png"/><Relationship Id="rId14" Type="http://schemas.openxmlformats.org/officeDocument/2006/relationships/hyperlink" Target="https://help.sap.com/viewer/product/SAP_BUSINESS_ONE_PRODUCT_LINE/Overview/e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partneredge.sap.com/content/partnerexp/en/library/assets/products/ent_mng/sbo/about/pp_sbo_dig_bus.html"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bwMode="gray"/>
        <p:txBody>
          <a:bodyPr/>
          <a:lstStyle/>
          <a:p>
            <a:r>
              <a:rPr lang="en-US" dirty="0"/>
              <a:t>Global Roll-out, SAP</a:t>
            </a:r>
          </a:p>
          <a:p>
            <a:pPr lvl="0"/>
            <a:r>
              <a:rPr lang="en-US" dirty="0"/>
              <a:t>July, 2019</a:t>
            </a:r>
          </a:p>
        </p:txBody>
      </p:sp>
      <p:sp>
        <p:nvSpPr>
          <p:cNvPr id="7" name="Title"/>
          <p:cNvSpPr>
            <a:spLocks noGrp="1"/>
          </p:cNvSpPr>
          <p:nvPr>
            <p:ph type="title"/>
          </p:nvPr>
        </p:nvSpPr>
        <p:spPr bwMode="gray">
          <a:xfrm>
            <a:off x="288000" y="3889258"/>
            <a:ext cx="10900800" cy="997196"/>
          </a:xfrm>
        </p:spPr>
        <p:txBody>
          <a:bodyPr/>
          <a:lstStyle/>
          <a:p>
            <a:r>
              <a:rPr lang="en-US" sz="3200" dirty="0"/>
              <a:t>SAP Business One Introduction</a:t>
            </a:r>
            <a:br>
              <a:rPr lang="en-US" sz="3200" dirty="0">
                <a:solidFill>
                  <a:schemeClr val="accent1"/>
                </a:solidFill>
              </a:rPr>
            </a:br>
            <a:r>
              <a:rPr lang="en-US" sz="3200" dirty="0">
                <a:solidFill>
                  <a:schemeClr val="accent1"/>
                </a:solidFill>
              </a:rPr>
              <a:t>Digitalization for </a:t>
            </a:r>
            <a:r>
              <a:rPr lang="en-US" dirty="0">
                <a:solidFill>
                  <a:schemeClr val="accent1"/>
                </a:solidFill>
              </a:rPr>
              <a:t>Your</a:t>
            </a:r>
            <a:r>
              <a:rPr lang="en-US" sz="3200" dirty="0">
                <a:solidFill>
                  <a:schemeClr val="accent1"/>
                </a:solidFill>
              </a:rPr>
              <a:t> Business</a:t>
            </a:r>
            <a:endParaRPr lang="de-DE" dirty="0">
              <a:solidFill>
                <a:schemeClr val="accent1"/>
              </a:solidFill>
            </a:endParaRPr>
          </a:p>
        </p:txBody>
      </p:sp>
      <p:pic>
        <p:nvPicPr>
          <p:cNvPr id="5" name="Picture Placeholder 4"/>
          <p:cNvPicPr>
            <a:picLocks noGrp="1" noChangeAspect="1"/>
          </p:cNvPicPr>
          <p:nvPr>
            <p:ph type="pic" sz="quarter" idx="12"/>
          </p:nvPr>
        </p:nvPicPr>
        <p:blipFill>
          <a:blip r:embed="rId2"/>
          <a:srcRect t="22911" b="22911"/>
          <a:stretch>
            <a:fillRect/>
          </a:stretch>
        </p:blipFill>
        <p:spPr/>
      </p:pic>
      <p:sp>
        <p:nvSpPr>
          <p:cNvPr id="6" name="Placeholder Partner logo">
            <a:extLst>
              <a:ext uri="{FF2B5EF4-FFF2-40B4-BE49-F238E27FC236}">
                <a16:creationId xmlns:a16="http://schemas.microsoft.com/office/drawing/2014/main" id="{EBAB45B4-22C6-4BA3-9D08-EC5B6F3A289D}"/>
              </a:ext>
            </a:extLst>
          </p:cNvPr>
          <p:cNvSpPr/>
          <p:nvPr/>
        </p:nvSpPr>
        <p:spPr bwMode="gray">
          <a:xfrm>
            <a:off x="288000" y="6174872"/>
            <a:ext cx="944661" cy="402796"/>
          </a:xfrm>
          <a:prstGeom prst="rect">
            <a:avLst/>
          </a:prstGeom>
          <a:solidFill>
            <a:schemeClr val="tx2"/>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100" kern="0" dirty="0">
                <a:solidFill>
                  <a:sysClr val="windowText" lastClr="000000"/>
                </a:solidFill>
                <a:ea typeface="Arial Unicode MS" pitchFamily="34" charset="-128"/>
                <a:cs typeface="Arial Unicode MS" pitchFamily="34" charset="-128"/>
              </a:rPr>
              <a:t>Partner logo</a:t>
            </a:r>
          </a:p>
        </p:txBody>
      </p:sp>
    </p:spTree>
    <p:extLst>
      <p:ext uri="{BB962C8B-B14F-4D97-AF65-F5344CB8AC3E}">
        <p14:creationId xmlns:p14="http://schemas.microsoft.com/office/powerpoint/2010/main" val="2287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Additional Elements for </a:t>
            </a:r>
            <a:r>
              <a:rPr lang="en-US" dirty="0">
                <a:solidFill>
                  <a:schemeClr val="accent1"/>
                </a:solidFill>
              </a:rPr>
              <a:t>SAP Business One</a:t>
            </a:r>
          </a:p>
        </p:txBody>
      </p:sp>
    </p:spTree>
    <p:extLst>
      <p:ext uri="{BB962C8B-B14F-4D97-AF65-F5344CB8AC3E}">
        <p14:creationId xmlns:p14="http://schemas.microsoft.com/office/powerpoint/2010/main" val="160323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1703038785"/>
              </p:ext>
            </p:extLst>
          </p:nvPr>
        </p:nvGraphicFramePr>
        <p:xfrm>
          <a:off x="505457" y="1393528"/>
          <a:ext cx="4247239" cy="3759538"/>
        </p:xfrm>
        <a:graphic>
          <a:graphicData uri="http://schemas.openxmlformats.org/drawingml/2006/table">
            <a:tbl>
              <a:tblPr firstRow="1" bandRow="1">
                <a:tableStyleId>{0E3FDE45-AF77-4B5C-9715-49D594BDF05E}</a:tableStyleId>
              </a:tblPr>
              <a:tblGrid>
                <a:gridCol w="381956">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226858">
                  <a:extLst>
                    <a:ext uri="{9D8B030D-6E8A-4147-A177-3AD203B41FA5}">
                      <a16:colId xmlns:a16="http://schemas.microsoft.com/office/drawing/2014/main" val="20004"/>
                    </a:ext>
                  </a:extLst>
                </a:gridCol>
              </a:tblGrid>
              <a:tr h="384242">
                <a:tc>
                  <a:txBody>
                    <a:bodyPr/>
                    <a:lstStyle/>
                    <a:p>
                      <a:endParaRPr lang="en-AU" sz="1400" dirty="0"/>
                    </a:p>
                  </a:txBody>
                  <a:tcPr marL="91395"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600" b="1" kern="0" dirty="0">
                          <a:solidFill>
                            <a:schemeClr val="tx1"/>
                          </a:solidFill>
                          <a:latin typeface="Arial"/>
                          <a:ea typeface="Arial Unicode MS" pitchFamily="34" charset="-128"/>
                          <a:cs typeface="Arial Unicode MS" pitchFamily="34" charset="-128"/>
                        </a:rPr>
                        <a:t>Current localizations (50)</a:t>
                      </a:r>
                      <a:endParaRPr lang="en-AU" sz="1600" b="1" kern="0" dirty="0">
                        <a:solidFill>
                          <a:schemeClr val="tx1"/>
                        </a:solidFill>
                        <a:latin typeface="Arial"/>
                        <a:ea typeface="Arial Unicode MS" pitchFamily="34" charset="-128"/>
                        <a:cs typeface="Arial Unicode MS" pitchFamily="34" charset="-128"/>
                      </a:endParaRPr>
                    </a:p>
                  </a:txBody>
                  <a:tcPr marL="72000" marR="91395" marT="71964" marB="71964"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400" dirty="0"/>
                    </a:p>
                  </a:txBody>
                  <a:tcPr anchor="ct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AU" sz="1600" dirty="0">
                        <a:solidFill>
                          <a:srgbClr val="FF0000"/>
                        </a:solidFill>
                      </a:endParaRPr>
                    </a:p>
                  </a:txBody>
                  <a:tcPr marL="36000" marT="72000" marB="7200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29">
                <a:tc gridSpan="2">
                  <a:txBody>
                    <a:bodyPr/>
                    <a:lstStyle/>
                    <a:p>
                      <a:r>
                        <a:rPr lang="en-US" sz="1200" noProof="0" dirty="0"/>
                        <a:t>Argentina</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Finland</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Mexico</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200" noProof="0" dirty="0"/>
                        <a:t>Slovakia</a:t>
                      </a:r>
                    </a:p>
                  </a:txBody>
                  <a:tcPr marL="35983" marR="35983"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529">
                <a:tc gridSpan="2">
                  <a:txBody>
                    <a:bodyPr/>
                    <a:lstStyle/>
                    <a:p>
                      <a:r>
                        <a:rPr lang="en-US" sz="1200" noProof="0" dirty="0"/>
                        <a:t>Australia </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France</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Netherlands</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South Africa</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2529">
                <a:tc gridSpan="2">
                  <a:txBody>
                    <a:bodyPr/>
                    <a:lstStyle/>
                    <a:p>
                      <a:r>
                        <a:rPr lang="en-US" sz="1200" noProof="0" dirty="0"/>
                        <a:t>Austria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Germany</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New Zealand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200" noProof="0" dirty="0"/>
                        <a:t>South Korea</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997">
                <a:tc gridSpan="2">
                  <a:txBody>
                    <a:bodyPr/>
                    <a:lstStyle/>
                    <a:p>
                      <a:r>
                        <a:rPr lang="en-US" sz="1200" noProof="0" dirty="0"/>
                        <a:t>Belgium</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Greece</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Norway</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noProof="0" dirty="0"/>
                        <a:t>Spain</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2529">
                <a:tc gridSpan="2">
                  <a:txBody>
                    <a:bodyPr/>
                    <a:lstStyle/>
                    <a:p>
                      <a:r>
                        <a:rPr lang="en-US" sz="1200" noProof="0" dirty="0"/>
                        <a:t>Brazil</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Guatemala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de-DE" sz="1200" b="1" noProof="0" dirty="0"/>
                        <a:t>Oman</a:t>
                      </a:r>
                      <a:endParaRPr lang="en-US" sz="1200" b="1" noProof="0" dirty="0"/>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Sweden</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2529">
                <a:tc gridSpan="2">
                  <a:txBody>
                    <a:bodyPr/>
                    <a:lstStyle/>
                    <a:p>
                      <a:r>
                        <a:rPr lang="en-US" sz="1200" noProof="0" dirty="0"/>
                        <a:t>Canada</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Hong Kong</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Panama</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Switzerland</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2529">
                <a:tc gridSpan="2">
                  <a:txBody>
                    <a:bodyPr/>
                    <a:lstStyle/>
                    <a:p>
                      <a:r>
                        <a:rPr lang="en-US" sz="1200" noProof="0" dirty="0"/>
                        <a:t>Chile</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noProof="0" dirty="0"/>
                        <a:t>Hungary</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Poland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a:t>Turkey</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2529">
                <a:tc gridSpan="2">
                  <a:txBody>
                    <a:bodyPr/>
                    <a:lstStyle/>
                    <a:p>
                      <a:r>
                        <a:rPr lang="en-US" sz="1200" noProof="0" dirty="0"/>
                        <a:t>China</a:t>
                      </a:r>
                    </a:p>
                  </a:txBody>
                  <a:tcPr marL="35983" marR="35983" marT="35983" marB="35983">
                    <a:lnL>
                      <a:noFill/>
                    </a:lnL>
                    <a:lnR>
                      <a:noFill/>
                    </a:lnR>
                    <a:lnT>
                      <a:noFill/>
                    </a:lnT>
                    <a:lnB>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India</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Portugal</a:t>
                      </a:r>
                    </a:p>
                  </a:txBody>
                  <a:tcPr marL="35983" marR="35983" marT="35983" marB="35983">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Ukraine</a:t>
                      </a:r>
                    </a:p>
                  </a:txBody>
                  <a:tcPr marL="35983" marR="35983" marT="35983" marB="35983">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2529">
                <a:tc gridSpan="2">
                  <a:txBody>
                    <a:bodyPr/>
                    <a:lstStyle/>
                    <a:p>
                      <a:r>
                        <a:rPr lang="en-US" sz="1200" noProof="0" dirty="0"/>
                        <a:t>Costa Rica</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hMerge="1">
                  <a:txBody>
                    <a:bodyPr/>
                    <a:lstStyle/>
                    <a:p>
                      <a:endParaRPr lang="en-AU" sz="12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200" noProof="0" dirty="0"/>
                        <a:t>Ireland</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Puerto Rico</a:t>
                      </a:r>
                    </a:p>
                  </a:txBody>
                  <a:tcPr marL="35983" marR="35983" marT="35983" marB="35983">
                    <a:lnL>
                      <a:noFill/>
                    </a:lnL>
                    <a:lnR>
                      <a:noFill/>
                    </a:lnR>
                    <a:lnT>
                      <a:noFill/>
                    </a:lnT>
                    <a:lnB>
                      <a:noFill/>
                    </a:lnB>
                    <a:lnTlToBr w="12700" cmpd="sng">
                      <a:noFill/>
                      <a:prstDash val="solid"/>
                    </a:lnTlToBr>
                    <a:lnBlToTr w="12700" cmpd="sng">
                      <a:noFill/>
                      <a:prstDash val="solid"/>
                    </a:lnBlToTr>
                    <a:noFill/>
                  </a:tcPr>
                </a:tc>
                <a:tc rowSpan="2">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200" b="1" noProof="0" dirty="0"/>
                        <a:t>United Arab</a:t>
                      </a:r>
                    </a:p>
                    <a:p>
                      <a:pPr marL="0" marR="0" indent="0" algn="l" defTabSz="1088776" rtl="0" eaLnBrk="1" fontAlgn="auto" latinLnBrk="0" hangingPunct="1">
                        <a:lnSpc>
                          <a:spcPct val="100000"/>
                        </a:lnSpc>
                        <a:spcBef>
                          <a:spcPts val="0"/>
                        </a:spcBef>
                        <a:spcAft>
                          <a:spcPts val="0"/>
                        </a:spcAft>
                        <a:buClrTx/>
                        <a:buSzTx/>
                        <a:buFontTx/>
                        <a:buNone/>
                        <a:tabLst/>
                        <a:defRPr/>
                      </a:pPr>
                      <a:r>
                        <a:rPr lang="en-US" sz="1200" b="1" noProof="0" dirty="0"/>
                        <a:t>Emirates</a:t>
                      </a:r>
                    </a:p>
                  </a:txBody>
                  <a:tcPr marL="35983" marR="35983" marT="35983" marB="35983">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5394">
                <a:tc gridSpan="2">
                  <a:txBody>
                    <a:bodyPr/>
                    <a:lstStyle/>
                    <a:p>
                      <a:r>
                        <a:rPr lang="en-US" sz="1200" noProof="0" dirty="0"/>
                        <a:t>Cyprus</a:t>
                      </a:r>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hMerge="1">
                  <a:txBody>
                    <a:bodyPr/>
                    <a:lstStyle/>
                    <a:p>
                      <a:endParaRPr lang="en-AU" sz="1200" dirty="0"/>
                    </a:p>
                  </a:txBody>
                  <a:tcPr>
                    <a:lnL>
                      <a:noFill/>
                    </a:lnL>
                    <a:lnR>
                      <a:noFill/>
                    </a:lnR>
                    <a:lnT>
                      <a:noFill/>
                    </a:lnT>
                    <a:lnB w="12700" cmpd="sng">
                      <a:noFill/>
                    </a:lnB>
                    <a:lnTlToBr w="12700" cmpd="sng">
                      <a:noFill/>
                      <a:prstDash val="solid"/>
                    </a:lnTlToBr>
                    <a:lnBlToTr w="12700" cmpd="sng">
                      <a:noFill/>
                      <a:prstDash val="solid"/>
                    </a:lnBlToTr>
                  </a:tcPr>
                </a:tc>
                <a:tc>
                  <a:txBody>
                    <a:bodyPr/>
                    <a:lstStyle/>
                    <a:p>
                      <a:r>
                        <a:rPr lang="en-US" sz="1200" dirty="0"/>
                        <a:t>Israel</a:t>
                      </a:r>
                      <a:endParaRPr lang="en-US" sz="1200"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b="1" noProof="0" dirty="0"/>
                        <a:t>Qatar</a:t>
                      </a:r>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tc vMerge="1">
                  <a:txBody>
                    <a:bodyPr/>
                    <a:lstStyle/>
                    <a:p>
                      <a:pPr marL="0" marR="0" indent="0" algn="l" defTabSz="1088776" rtl="0" eaLnBrk="1" fontAlgn="auto" latinLnBrk="0" hangingPunct="1">
                        <a:lnSpc>
                          <a:spcPct val="100000"/>
                        </a:lnSpc>
                        <a:spcBef>
                          <a:spcPts val="0"/>
                        </a:spcBef>
                        <a:spcAft>
                          <a:spcPts val="0"/>
                        </a:spcAft>
                        <a:buClrTx/>
                        <a:buSzTx/>
                        <a:buFontTx/>
                        <a:buNone/>
                        <a:tabLst/>
                        <a:defRPr/>
                      </a:pPr>
                      <a:endParaRPr lang="en-US" sz="1200" b="1"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2851">
                <a:tc gridSpan="2">
                  <a:txBody>
                    <a:bodyPr/>
                    <a:lstStyle/>
                    <a:p>
                      <a:r>
                        <a:rPr lang="en-US" sz="1200" dirty="0"/>
                        <a:t>Czech Republic</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r>
                        <a:rPr lang="en-US" sz="1200" noProof="0" dirty="0"/>
                        <a:t>Italy</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200" dirty="0"/>
                        <a:t>Russia</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United Kingdom</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4223">
                <a:tc gridSpan="2">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Denmark</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200" noProof="0" dirty="0"/>
                        <a:t>Japan</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AU" sz="1200" b="1" dirty="0"/>
                        <a:t>Saudi Arabia</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en-US" sz="1200" noProof="0" dirty="0"/>
                        <a:t>United States</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036559"/>
                  </a:ext>
                </a:extLst>
              </a:tr>
              <a:tr h="305613">
                <a:tc gridSpan="2">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r>
                        <a:rPr lang="de-DE" sz="1200" b="1" noProof="0" dirty="0"/>
                        <a:t>Egypt</a:t>
                      </a:r>
                      <a:endParaRPr lang="en-US" sz="1200" b="1" noProof="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AU" sz="1200" b="1" dirty="0"/>
                        <a:t>Lebanon</a:t>
                      </a:r>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r>
                        <a:rPr lang="en-US" sz="1200" noProof="0" dirty="0"/>
                        <a:t>Singapore</a:t>
                      </a: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lvl="0" indent="0" algn="l" defTabSz="1088558" rtl="0" eaLnBrk="1" fontAlgn="auto" latinLnBrk="0" hangingPunct="1">
                        <a:lnSpc>
                          <a:spcPct val="100000"/>
                        </a:lnSpc>
                        <a:spcBef>
                          <a:spcPts val="0"/>
                        </a:spcBef>
                        <a:spcAft>
                          <a:spcPts val="0"/>
                        </a:spcAft>
                        <a:buClrTx/>
                        <a:buSzTx/>
                        <a:buFontTx/>
                        <a:buNone/>
                        <a:tabLst/>
                        <a:defRPr/>
                      </a:pPr>
                      <a:endParaRPr lang="en-AU" sz="1200" dirty="0"/>
                    </a:p>
                  </a:txBody>
                  <a:tcPr marL="35983" marR="35983" marT="35983" marB="35983">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5418389"/>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40386137"/>
              </p:ext>
            </p:extLst>
          </p:nvPr>
        </p:nvGraphicFramePr>
        <p:xfrm>
          <a:off x="505457" y="5204307"/>
          <a:ext cx="4247239" cy="855903"/>
        </p:xfrm>
        <a:graphic>
          <a:graphicData uri="http://schemas.openxmlformats.org/drawingml/2006/table">
            <a:tbl>
              <a:tblPr firstRow="1" bandRow="1">
                <a:tableStyleId>{0E3FDE45-AF77-4B5C-9715-49D594BDF05E}</a:tableStyleId>
              </a:tblPr>
              <a:tblGrid>
                <a:gridCol w="401007">
                  <a:extLst>
                    <a:ext uri="{9D8B030D-6E8A-4147-A177-3AD203B41FA5}">
                      <a16:colId xmlns:a16="http://schemas.microsoft.com/office/drawing/2014/main" val="20000"/>
                    </a:ext>
                  </a:extLst>
                </a:gridCol>
                <a:gridCol w="3846232">
                  <a:extLst>
                    <a:ext uri="{9D8B030D-6E8A-4147-A177-3AD203B41FA5}">
                      <a16:colId xmlns:a16="http://schemas.microsoft.com/office/drawing/2014/main" val="20001"/>
                    </a:ext>
                  </a:extLst>
                </a:gridCol>
              </a:tblGrid>
              <a:tr h="418177">
                <a:tc>
                  <a:txBody>
                    <a:bodyPr/>
                    <a:lstStyle/>
                    <a:p>
                      <a:endParaRPr lang="en-AU" sz="1400" dirty="0"/>
                    </a:p>
                  </a:txBody>
                  <a:tcPr marL="91395"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600" b="1" kern="0" dirty="0">
                          <a:solidFill>
                            <a:schemeClr val="tx1"/>
                          </a:solidFill>
                          <a:latin typeface="Arial"/>
                          <a:ea typeface="Arial Unicode MS" pitchFamily="34" charset="-128"/>
                          <a:cs typeface="Arial Unicode MS" pitchFamily="34" charset="-128"/>
                        </a:rPr>
                        <a:t>Countries making use of localizations</a:t>
                      </a:r>
                    </a:p>
                  </a:txBody>
                  <a:tcPr marL="35983" marR="36000" marT="71964" marB="71964"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798">
                <a:tc gridSpan="2">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spc="-10" dirty="0">
                          <a:solidFill>
                            <a:schemeClr val="tx1"/>
                          </a:solidFill>
                        </a:rPr>
                        <a:t>Customers in</a:t>
                      </a:r>
                      <a:r>
                        <a:rPr lang="en-US" sz="1200" spc="-10" baseline="0" dirty="0">
                          <a:solidFill>
                            <a:schemeClr val="tx1"/>
                          </a:solidFill>
                        </a:rPr>
                        <a:t> more than 170 </a:t>
                      </a:r>
                      <a:r>
                        <a:rPr lang="en-US" sz="1200" spc="-10" dirty="0">
                          <a:solidFill>
                            <a:schemeClr val="tx1"/>
                          </a:solidFill>
                        </a:rPr>
                        <a:t>countries use localization of other countries, own customization, or partner solution</a:t>
                      </a:r>
                      <a:endParaRPr lang="en-AU" sz="1200" dirty="0">
                        <a:solidFill>
                          <a:schemeClr val="tx1"/>
                        </a:solidFill>
                      </a:endParaRPr>
                    </a:p>
                  </a:txBody>
                  <a:tcPr marL="0" marR="0"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Rectangle 7"/>
          <p:cNvSpPr/>
          <p:nvPr/>
        </p:nvSpPr>
        <p:spPr>
          <a:xfrm>
            <a:off x="477823" y="6239973"/>
            <a:ext cx="11395202" cy="233397"/>
          </a:xfrm>
          <a:prstGeom prst="rect">
            <a:avLst/>
          </a:prstGeom>
        </p:spPr>
        <p:txBody>
          <a:bodyPr wrap="square">
            <a:spAutoFit/>
          </a:bodyPr>
          <a:lstStyle/>
          <a:p>
            <a:pPr>
              <a:lnSpc>
                <a:spcPts val="1100"/>
              </a:lnSpc>
            </a:pPr>
            <a:r>
              <a:rPr lang="en-US" sz="800" dirty="0">
                <a:ea typeface="MS Mincho"/>
                <a:cs typeface="Arial" panose="020B0604020202020204" pitchFamily="34" charset="0"/>
              </a:rPr>
              <a:t>*Convenient option to make additional languages available is using a partner solution (for some countries bundled with functional add-ons) or to define customer specific UI terms using the Custom Language Tool as detailed in SAP Note </a:t>
            </a:r>
            <a:r>
              <a:rPr lang="en-US" sz="800" dirty="0">
                <a:solidFill>
                  <a:srgbClr val="0076CB"/>
                </a:solidFill>
                <a:ea typeface="MS Mincho"/>
                <a:cs typeface="Arial" panose="020B0604020202020204" pitchFamily="34" charset="0"/>
                <a:hlinkClick r:id="rId3"/>
              </a:rPr>
              <a:t>1757764</a:t>
            </a:r>
            <a:r>
              <a:rPr lang="en-US" sz="800" dirty="0">
                <a:ea typeface="MS Mincho"/>
                <a:cs typeface="Arial" panose="020B0604020202020204" pitchFamily="34" charset="0"/>
              </a:rPr>
              <a:t>.</a:t>
            </a:r>
            <a:endParaRPr lang="de-DE" sz="800" dirty="0">
              <a:ea typeface="MS Mincho"/>
              <a:cs typeface="Arial" panose="020B0604020202020204" pitchFamily="34" charset="0"/>
            </a:endParaRPr>
          </a:p>
        </p:txBody>
      </p:sp>
      <p:sp>
        <p:nvSpPr>
          <p:cNvPr id="10" name="Rectangle 9"/>
          <p:cNvSpPr/>
          <p:nvPr/>
        </p:nvSpPr>
        <p:spPr bwMode="gray">
          <a:xfrm>
            <a:off x="505459" y="5293510"/>
            <a:ext cx="379417" cy="212428"/>
          </a:xfrm>
          <a:prstGeom prst="rect">
            <a:avLst/>
          </a:prstGeom>
          <a:solidFill>
            <a:schemeClr val="accent4">
              <a:lumMod val="40000"/>
              <a:lumOff val="6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13" name="Rectangle 12"/>
          <p:cNvSpPr/>
          <p:nvPr/>
        </p:nvSpPr>
        <p:spPr bwMode="gray">
          <a:xfrm>
            <a:off x="505458" y="1472477"/>
            <a:ext cx="379417" cy="212428"/>
          </a:xfrm>
          <a:prstGeom prst="rect">
            <a:avLst/>
          </a:prstGeom>
          <a:solidFill>
            <a:srgbClr val="00B050"/>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graphicFrame>
        <p:nvGraphicFramePr>
          <p:cNvPr id="14" name="Table 13"/>
          <p:cNvGraphicFramePr>
            <a:graphicFrameLocks noGrp="1"/>
          </p:cNvGraphicFramePr>
          <p:nvPr>
            <p:extLst>
              <p:ext uri="{D42A27DB-BD31-4B8C-83A1-F6EECF244321}">
                <p14:modId xmlns:p14="http://schemas.microsoft.com/office/powerpoint/2010/main" val="1315209010"/>
              </p:ext>
            </p:extLst>
          </p:nvPr>
        </p:nvGraphicFramePr>
        <p:xfrm>
          <a:off x="4948470" y="5212564"/>
          <a:ext cx="6924557" cy="1038783"/>
        </p:xfrm>
        <a:graphic>
          <a:graphicData uri="http://schemas.openxmlformats.org/drawingml/2006/table">
            <a:tbl>
              <a:tblPr firstRow="1" bandRow="1">
                <a:tableStyleId>{0E3FDE45-AF77-4B5C-9715-49D594BDF05E}</a:tableStyleId>
              </a:tblPr>
              <a:tblGrid>
                <a:gridCol w="6924557">
                  <a:extLst>
                    <a:ext uri="{9D8B030D-6E8A-4147-A177-3AD203B41FA5}">
                      <a16:colId xmlns:a16="http://schemas.microsoft.com/office/drawing/2014/main" val="20000"/>
                    </a:ext>
                  </a:extLst>
                </a:gridCol>
              </a:tblGrid>
              <a:tr h="418177">
                <a:tc>
                  <a:txBody>
                    <a:bodyPr/>
                    <a:lstStyle/>
                    <a:p>
                      <a:pPr marL="0" marR="0" indent="0" algn="l" defTabSz="1088776" rtl="0" eaLnBrk="1" fontAlgn="auto" latinLnBrk="0" hangingPunct="1">
                        <a:lnSpc>
                          <a:spcPct val="100000"/>
                        </a:lnSpc>
                        <a:spcBef>
                          <a:spcPts val="600"/>
                        </a:spcBef>
                        <a:spcAft>
                          <a:spcPts val="0"/>
                        </a:spcAft>
                        <a:buClrTx/>
                        <a:buSzTx/>
                        <a:buFontTx/>
                        <a:buNone/>
                        <a:tabLst/>
                        <a:defRPr/>
                      </a:pPr>
                      <a:r>
                        <a:rPr lang="en-US" sz="1600" b="1" kern="0" dirty="0">
                          <a:solidFill>
                            <a:schemeClr val="tx1"/>
                          </a:solidFill>
                          <a:latin typeface="+mn-lt"/>
                          <a:ea typeface="Arial Unicode MS" pitchFamily="34" charset="-128"/>
                          <a:cs typeface="Arial Unicode MS" pitchFamily="34" charset="-128"/>
                        </a:rPr>
                        <a:t>Current system languages (28)*: </a:t>
                      </a:r>
                    </a:p>
                  </a:txBody>
                  <a:tcPr marL="0" marR="91395" marT="45697" marB="45697"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4798">
                <a:tc>
                  <a: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sz="1200" spc="-10" dirty="0">
                          <a:solidFill>
                            <a:schemeClr val="tx1"/>
                          </a:solidFill>
                        </a:rPr>
                        <a:t>Arabic, Chinese (simplified/traditional), Czech, Danish, Dutch, English (UK/U.S.), Finnish, French, German, Greek, Hebrew, Hungarian, Italian, Japanese, Korean, Norwegian, Polish, Portuguese (Brazil), Portuguese, Russian, Slovak, Spanish (Latin America), Spanish, Swedish, Turkish, and Ukrainian</a:t>
                      </a:r>
                    </a:p>
                  </a:txBody>
                  <a:tcPr marL="0" marR="0" marT="35983" marB="35983">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8" name="Title 1">
            <a:extLst>
              <a:ext uri="{FF2B5EF4-FFF2-40B4-BE49-F238E27FC236}">
                <a16:creationId xmlns:a16="http://schemas.microsoft.com/office/drawing/2014/main" id="{87111094-9125-4D26-956D-EFD8B945902B}"/>
              </a:ext>
            </a:extLst>
          </p:cNvPr>
          <p:cNvSpPr>
            <a:spLocks noGrp="1"/>
          </p:cNvSpPr>
          <p:nvPr>
            <p:ph type="title"/>
          </p:nvPr>
        </p:nvSpPr>
        <p:spPr>
          <a:xfrm>
            <a:off x="504001" y="504000"/>
            <a:ext cx="11186476" cy="677108"/>
          </a:xfrm>
        </p:spPr>
        <p:txBody>
          <a:bodyPr/>
          <a:lstStyle/>
          <a:p>
            <a:r>
              <a:rPr lang="en-US" sz="2400" dirty="0"/>
              <a:t>SAP Business One used in more than 170 countries</a:t>
            </a:r>
            <a:br>
              <a:rPr lang="en-US" dirty="0"/>
            </a:br>
            <a:r>
              <a:rPr lang="en-US" sz="2000" b="0" dirty="0"/>
              <a:t>Master the challenge of globalization in your business</a:t>
            </a:r>
            <a:endParaRPr lang="en-US" sz="2399" dirty="0"/>
          </a:p>
        </p:txBody>
      </p:sp>
      <p:pic>
        <p:nvPicPr>
          <p:cNvPr id="3" name="Picture 2">
            <a:extLst>
              <a:ext uri="{FF2B5EF4-FFF2-40B4-BE49-F238E27FC236}">
                <a16:creationId xmlns:a16="http://schemas.microsoft.com/office/drawing/2014/main" id="{45421431-C111-4469-A8EC-64E20CC4FD84}"/>
              </a:ext>
            </a:extLst>
          </p:cNvPr>
          <p:cNvPicPr>
            <a:picLocks noChangeAspect="1"/>
          </p:cNvPicPr>
          <p:nvPr/>
        </p:nvPicPr>
        <p:blipFill>
          <a:blip r:embed="rId4"/>
          <a:stretch>
            <a:fillRect/>
          </a:stretch>
        </p:blipFill>
        <p:spPr>
          <a:xfrm>
            <a:off x="5032751" y="1495210"/>
            <a:ext cx="6517189" cy="3310415"/>
          </a:xfrm>
          <a:prstGeom prst="rect">
            <a:avLst/>
          </a:prstGeom>
        </p:spPr>
      </p:pic>
    </p:spTree>
    <p:extLst>
      <p:ext uri="{BB962C8B-B14F-4D97-AF65-F5344CB8AC3E}">
        <p14:creationId xmlns:p14="http://schemas.microsoft.com/office/powerpoint/2010/main" val="41434960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extLst/>
          </p:nvPr>
        </p:nvGraphicFramePr>
        <p:xfrm>
          <a:off x="6040640" y="1539454"/>
          <a:ext cx="5649837" cy="2131848"/>
        </p:xfrm>
        <a:graphic>
          <a:graphicData uri="http://schemas.openxmlformats.org/drawingml/2006/table">
            <a:tbl>
              <a:tblPr firstRow="1" bandRow="1">
                <a:tableStyleId>{0E3FDE45-AF77-4B5C-9715-49D594BDF05E}</a:tableStyleId>
              </a:tblPr>
              <a:tblGrid>
                <a:gridCol w="1273286">
                  <a:extLst>
                    <a:ext uri="{9D8B030D-6E8A-4147-A177-3AD203B41FA5}">
                      <a16:colId xmlns:a16="http://schemas.microsoft.com/office/drawing/2014/main" val="20000"/>
                    </a:ext>
                  </a:extLst>
                </a:gridCol>
                <a:gridCol w="4376551">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Subsidiary Integration</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lang="en-US" sz="1200" b="0" kern="0" dirty="0">
                          <a:solidFill>
                            <a:schemeClr val="tx1"/>
                          </a:solidFill>
                          <a:latin typeface="+mn-lt"/>
                          <a:ea typeface="Arial Unicode MS" pitchFamily="34" charset="-128"/>
                          <a:cs typeface="Arial Unicode MS" pitchFamily="34" charset="-128"/>
                        </a:rPr>
                        <a:t>(dedicated integration solutions out-of-the-box)</a:t>
                      </a:r>
                      <a:endParaRPr lang="en-US" sz="11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71199">
                <a:tc gridSpan="2">
                  <a:txBody>
                    <a:bodyPr/>
                    <a:lstStyle/>
                    <a:p>
                      <a:pPr>
                        <a:lnSpc>
                          <a:spcPts val="2000"/>
                        </a:lnSpc>
                        <a:spcBef>
                          <a:spcPts val="600"/>
                        </a:spcBef>
                      </a:pPr>
                      <a:r>
                        <a:rPr lang="en-US" sz="1400" dirty="0"/>
                        <a:t>Integrates SAP Business One running in subsidiaries* with SAP Business Suite software in headquarters’ location</a:t>
                      </a:r>
                    </a:p>
                    <a:p>
                      <a:pPr marL="285750" indent="-285750" fontAlgn="base">
                        <a:spcBef>
                          <a:spcPct val="0"/>
                        </a:spcBef>
                        <a:spcAft>
                          <a:spcPts val="300"/>
                        </a:spcAft>
                        <a:buClr>
                          <a:schemeClr val="accent1"/>
                        </a:buClr>
                        <a:buSzPct val="100000"/>
                        <a:buFont typeface="Wingdings" panose="05000000000000000000" pitchFamily="2" charset="2"/>
                        <a:buChar char="§"/>
                        <a:defRPr/>
                      </a:pPr>
                      <a:r>
                        <a:rPr lang="en-US" sz="1400" dirty="0">
                          <a:latin typeface="Arial" pitchFamily="34" charset="0"/>
                          <a:ea typeface="Times New Roman" pitchFamily="18" charset="0"/>
                          <a:cs typeface="Arial" pitchFamily="34" charset="0"/>
                        </a:rPr>
                        <a:t>Data harmonization, financial consolidation, business process standardization, and supply chain optimization </a:t>
                      </a:r>
                    </a:p>
                    <a:p>
                      <a:pPr marL="285750" marR="0" indent="-285750" algn="l" defTabSz="1088776" rtl="0" eaLnBrk="1" fontAlgn="base" latinLnBrk="0" hangingPunct="1">
                        <a:lnSpc>
                          <a:spcPct val="100000"/>
                        </a:lnSpc>
                        <a:spcBef>
                          <a:spcPct val="0"/>
                        </a:spcBef>
                        <a:spcAft>
                          <a:spcPts val="300"/>
                        </a:spcAft>
                        <a:buClr>
                          <a:schemeClr val="accent1"/>
                        </a:buClr>
                        <a:buSzPct val="100000"/>
                        <a:buFont typeface="Wingdings" panose="05000000000000000000" pitchFamily="2" charset="2"/>
                        <a:buChar char="§"/>
                        <a:tabLst/>
                        <a:defRPr/>
                      </a:pPr>
                      <a:r>
                        <a:rPr lang="en-US" sz="1400" dirty="0">
                          <a:latin typeface="Arial" pitchFamily="34" charset="0"/>
                          <a:ea typeface="Times New Roman" pitchFamily="18" charset="0"/>
                          <a:cs typeface="Arial" pitchFamily="34" charset="0"/>
                        </a:rPr>
                        <a:t>Pre-configured scenarios </a:t>
                      </a:r>
                      <a:r>
                        <a:rPr lang="en-US" sz="1400" dirty="0"/>
                        <a:t>for master data, sales, purchasing, HQ reporting, and finance as well as </a:t>
                      </a:r>
                      <a:r>
                        <a:rPr lang="en-US" sz="1400" dirty="0">
                          <a:latin typeface="Arial" pitchFamily="34" charset="0"/>
                          <a:ea typeface="Times New Roman" pitchFamily="18" charset="0"/>
                          <a:cs typeface="Arial" pitchFamily="34" charset="0"/>
                        </a:rPr>
                        <a:t>customer-specific content</a:t>
                      </a:r>
                      <a:endParaRPr lang="en-US" sz="1400" dirty="0"/>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1" name="Table 60"/>
          <p:cNvGraphicFramePr>
            <a:graphicFrameLocks noGrp="1"/>
          </p:cNvGraphicFramePr>
          <p:nvPr>
            <p:extLst/>
          </p:nvPr>
        </p:nvGraphicFramePr>
        <p:xfrm>
          <a:off x="6040639" y="4180802"/>
          <a:ext cx="5656070" cy="1837208"/>
        </p:xfrm>
        <a:graphic>
          <a:graphicData uri="http://schemas.openxmlformats.org/drawingml/2006/table">
            <a:tbl>
              <a:tblPr firstRow="1" bandRow="1">
                <a:tableStyleId>{0E3FDE45-AF77-4B5C-9715-49D594BDF05E}</a:tableStyleId>
              </a:tblPr>
              <a:tblGrid>
                <a:gridCol w="1336965">
                  <a:extLst>
                    <a:ext uri="{9D8B030D-6E8A-4147-A177-3AD203B41FA5}">
                      <a16:colId xmlns:a16="http://schemas.microsoft.com/office/drawing/2014/main" val="20000"/>
                    </a:ext>
                  </a:extLst>
                </a:gridCol>
                <a:gridCol w="4319105">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2">
                        <a:lnSpc>
                          <a:spcPts val="2000"/>
                        </a:lnSpc>
                        <a:buClr>
                          <a:srgbClr val="F0AB00"/>
                        </a:buClr>
                        <a:buNone/>
                        <a:defRPr/>
                      </a:pPr>
                      <a:r>
                        <a:rPr lang="en-US" sz="1800" b="1" kern="0" dirty="0">
                          <a:solidFill>
                            <a:schemeClr val="accent1"/>
                          </a:solidFill>
                          <a:latin typeface="Arial"/>
                          <a:ea typeface="Arial Unicode MS" pitchFamily="34" charset="-128"/>
                          <a:cs typeface="Arial Unicode MS" pitchFamily="34" charset="-128"/>
                        </a:rPr>
                        <a:t>Intercompany Integration Solution</a:t>
                      </a:r>
                      <a:br>
                        <a:rPr lang="en-US" sz="1800" b="1" kern="0" dirty="0">
                          <a:latin typeface="+mn-lt"/>
                          <a:ea typeface="Arial Unicode MS" pitchFamily="34" charset="-128"/>
                          <a:cs typeface="Arial Unicode MS" pitchFamily="34" charset="-128"/>
                        </a:rPr>
                      </a:br>
                      <a:r>
                        <a:rPr lang="en-US" sz="1200" b="0" kern="0" dirty="0">
                          <a:solidFill>
                            <a:schemeClr val="tx1"/>
                          </a:solidFill>
                          <a:latin typeface="+mn-lt"/>
                          <a:ea typeface="Arial Unicode MS" pitchFamily="34" charset="-128"/>
                          <a:cs typeface="Arial Unicode MS" pitchFamily="34" charset="-128"/>
                        </a:rPr>
                        <a:t>(dedicated application out-of-the-box)</a:t>
                      </a:r>
                      <a:endParaRPr lang="en-US" sz="1200" b="1" kern="0" dirty="0">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3317">
                <a:tc gridSpan="2">
                  <a:txBody>
                    <a:bodyPr/>
                    <a:lstStyle/>
                    <a:p>
                      <a:pPr marL="0" indent="0" fontAlgn="base">
                        <a:spcBef>
                          <a:spcPct val="0"/>
                        </a:spcBef>
                        <a:spcAft>
                          <a:spcPts val="300"/>
                        </a:spcAft>
                        <a:buClr>
                          <a:schemeClr val="accent1"/>
                        </a:buClr>
                        <a:buSzPct val="100000"/>
                        <a:buFont typeface="Wingdings" panose="05000000000000000000" pitchFamily="2" charset="2"/>
                        <a:buNone/>
                        <a:defRPr/>
                      </a:pPr>
                      <a:r>
                        <a:rPr lang="en-US" sz="1400" dirty="0">
                          <a:effectLst/>
                        </a:rPr>
                        <a:t>Integrates different SAP Business One databases in a seamless and easy to consume way:</a:t>
                      </a:r>
                    </a:p>
                    <a:p>
                      <a:pPr marL="285750" indent="-285750" fontAlgn="base">
                        <a:spcBef>
                          <a:spcPct val="0"/>
                        </a:spcBef>
                        <a:spcAft>
                          <a:spcPts val="300"/>
                        </a:spcAft>
                        <a:buClr>
                          <a:schemeClr val="accent1"/>
                        </a:buClr>
                        <a:buSzPct val="100000"/>
                        <a:buFont typeface="Wingdings" panose="05000000000000000000" pitchFamily="2" charset="2"/>
                        <a:buChar char="§"/>
                        <a:defRPr/>
                      </a:pPr>
                      <a:r>
                        <a:rPr lang="en-US" altLang="zh-CN" sz="1400" dirty="0">
                          <a:ea typeface="Times New Roman" pitchFamily="18" charset="0"/>
                          <a:cs typeface="Arial" pitchFamily="34" charset="0"/>
                        </a:rPr>
                        <a:t>Streamline and automate intercompany transactions and processes, such as master data </a:t>
                      </a:r>
                      <a:r>
                        <a:rPr lang="en-US" sz="1400" dirty="0">
                          <a:latin typeface="Arial" pitchFamily="34" charset="0"/>
                          <a:ea typeface="Times New Roman" pitchFamily="18" charset="0"/>
                          <a:cs typeface="Arial" pitchFamily="34" charset="0"/>
                        </a:rPr>
                        <a:t>distribution </a:t>
                      </a:r>
                      <a:r>
                        <a:rPr lang="en-US" altLang="zh-CN" sz="1400" dirty="0">
                          <a:ea typeface="Times New Roman" pitchFamily="18" charset="0"/>
                          <a:cs typeface="Arial" pitchFamily="34" charset="0"/>
                        </a:rPr>
                        <a:t>and financial consolidation</a:t>
                      </a:r>
                      <a:endParaRPr lang="en-US" sz="1400" dirty="0">
                        <a:latin typeface="Arial" pitchFamily="34" charset="0"/>
                        <a:ea typeface="Times New Roman" pitchFamily="18" charset="0"/>
                        <a:cs typeface="Arial" pitchFamily="34" charset="0"/>
                      </a:endParaRP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2" name="Table 61"/>
          <p:cNvGraphicFramePr>
            <a:graphicFrameLocks noGrp="1"/>
          </p:cNvGraphicFramePr>
          <p:nvPr>
            <p:extLst/>
          </p:nvPr>
        </p:nvGraphicFramePr>
        <p:xfrm>
          <a:off x="504001" y="4124829"/>
          <a:ext cx="5247870" cy="1619034"/>
        </p:xfrm>
        <a:graphic>
          <a:graphicData uri="http://schemas.openxmlformats.org/drawingml/2006/table">
            <a:tbl>
              <a:tblPr firstRow="1" bandRow="1">
                <a:tableStyleId>{0E3FDE45-AF77-4B5C-9715-49D594BDF05E}</a:tableStyleId>
              </a:tblPr>
              <a:tblGrid>
                <a:gridCol w="1121930">
                  <a:extLst>
                    <a:ext uri="{9D8B030D-6E8A-4147-A177-3AD203B41FA5}">
                      <a16:colId xmlns:a16="http://schemas.microsoft.com/office/drawing/2014/main" val="20000"/>
                    </a:ext>
                  </a:extLst>
                </a:gridCol>
                <a:gridCol w="4125940">
                  <a:extLst>
                    <a:ext uri="{9D8B030D-6E8A-4147-A177-3AD203B41FA5}">
                      <a16:colId xmlns:a16="http://schemas.microsoft.com/office/drawing/2014/main" val="20001"/>
                    </a:ext>
                  </a:extLst>
                </a:gridCol>
              </a:tblGrid>
              <a:tr h="7155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Possible Integration Scenarios</a:t>
                      </a:r>
                      <a:r>
                        <a:rPr lang="en-US" sz="1800" b="1" kern="0" noProof="0" dirty="0">
                          <a:solidFill>
                            <a:schemeClr val="accent1"/>
                          </a:solidFill>
                          <a:latin typeface="Arial"/>
                          <a:ea typeface="Arial Unicode MS" pitchFamily="34" charset="-128"/>
                          <a:cs typeface="Arial Unicode MS" pitchFamily="34" charset="-128"/>
                        </a:rPr>
                        <a:t> </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kumimoji="0" lang="en-US" sz="1200" b="0" i="0" u="none" strike="noStrike" kern="0" cap="none" spc="0" normalizeH="0" baseline="0" noProof="0" dirty="0">
                          <a:ln>
                            <a:noFill/>
                          </a:ln>
                          <a:solidFill>
                            <a:schemeClr val="tx1"/>
                          </a:solidFill>
                          <a:effectLst/>
                          <a:uLnTx/>
                          <a:uFillTx/>
                          <a:latin typeface="+mn-lt"/>
                          <a:ea typeface="Arial Unicode MS" pitchFamily="34" charset="-128"/>
                          <a:cs typeface="Arial Unicode MS" pitchFamily="34" charset="-128"/>
                        </a:rPr>
                        <a:t>(Integration framework as development environment)</a:t>
                      </a:r>
                      <a:endParaRPr lang="en-US" sz="12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3510">
                <a:tc gridSpan="2">
                  <a:txBody>
                    <a:bodyPr/>
                    <a:lstStyle/>
                    <a:p>
                      <a:pPr>
                        <a:lnSpc>
                          <a:spcPts val="2000"/>
                        </a:lnSpc>
                        <a:spcBef>
                          <a:spcPts val="600"/>
                        </a:spcBef>
                      </a:pPr>
                      <a:r>
                        <a:rPr lang="en-US" sz="1400" dirty="0"/>
                        <a:t>Non-SAP, cloud-based extensions, electronic data interchange, social networks, collaboration (business to business, business to consumer), web shop, web services</a:t>
                      </a: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2938776948"/>
              </p:ext>
            </p:extLst>
          </p:nvPr>
        </p:nvGraphicFramePr>
        <p:xfrm>
          <a:off x="523437" y="1539454"/>
          <a:ext cx="5247870" cy="2002013"/>
        </p:xfrm>
        <a:graphic>
          <a:graphicData uri="http://schemas.openxmlformats.org/drawingml/2006/table">
            <a:tbl>
              <a:tblPr firstRow="1" bandRow="1">
                <a:tableStyleId>{0E3FDE45-AF77-4B5C-9715-49D594BDF05E}</a:tableStyleId>
              </a:tblPr>
              <a:tblGrid>
                <a:gridCol w="1132987">
                  <a:extLst>
                    <a:ext uri="{9D8B030D-6E8A-4147-A177-3AD203B41FA5}">
                      <a16:colId xmlns:a16="http://schemas.microsoft.com/office/drawing/2014/main" val="20000"/>
                    </a:ext>
                  </a:extLst>
                </a:gridCol>
                <a:gridCol w="4114883">
                  <a:extLst>
                    <a:ext uri="{9D8B030D-6E8A-4147-A177-3AD203B41FA5}">
                      <a16:colId xmlns:a16="http://schemas.microsoft.com/office/drawing/2014/main" val="20001"/>
                    </a:ext>
                  </a:extLst>
                </a:gridCol>
              </a:tblGrid>
              <a:tr h="660324">
                <a:tc>
                  <a:txBody>
                    <a:bodyPr/>
                    <a:lstStyle/>
                    <a:p>
                      <a:endParaRPr lang="en-AU" sz="1400" dirty="0"/>
                    </a:p>
                  </a:txBody>
                  <a:tcPr marL="91419" marR="91419" marT="45709" marB="4570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1088776" rtl="0" eaLnBrk="1" fontAlgn="auto" latinLnBrk="0" hangingPunct="1">
                        <a:lnSpc>
                          <a:spcPct val="100000"/>
                        </a:lnSpc>
                        <a:spcBef>
                          <a:spcPts val="0"/>
                        </a:spcBef>
                        <a:spcAft>
                          <a:spcPts val="0"/>
                        </a:spcAft>
                        <a:buClrTx/>
                        <a:buSzTx/>
                        <a:buFontTx/>
                        <a:buNone/>
                        <a:tabLst/>
                        <a:defRPr/>
                      </a:pPr>
                      <a:r>
                        <a:rPr lang="en-US" sz="1800" b="1" kern="0" dirty="0">
                          <a:solidFill>
                            <a:schemeClr val="accent1"/>
                          </a:solidFill>
                          <a:latin typeface="Arial"/>
                          <a:ea typeface="Arial Unicode MS" pitchFamily="34" charset="-128"/>
                          <a:cs typeface="Arial Unicode MS" pitchFamily="34" charset="-128"/>
                        </a:rPr>
                        <a:t>Standard Integration Scenarios</a:t>
                      </a:r>
                    </a:p>
                    <a:p>
                      <a:pPr marL="0" marR="0" lvl="2" indent="0" algn="l" defTabSz="1088776" rtl="0" eaLnBrk="1" fontAlgn="auto" latinLnBrk="0" hangingPunct="1">
                        <a:lnSpc>
                          <a:spcPct val="100000"/>
                        </a:lnSpc>
                        <a:spcBef>
                          <a:spcPts val="0"/>
                        </a:spcBef>
                        <a:spcAft>
                          <a:spcPts val="0"/>
                        </a:spcAft>
                        <a:buClr>
                          <a:srgbClr val="F0AB00"/>
                        </a:buClr>
                        <a:buSzPct val="80000"/>
                        <a:buFontTx/>
                        <a:buNone/>
                        <a:tabLst/>
                        <a:defRPr/>
                      </a:pPr>
                      <a:r>
                        <a:rPr kumimoji="0" lang="en-US" sz="1200" b="0" i="0" u="none" strike="noStrike" kern="0" cap="none" spc="0" normalizeH="0" baseline="0" noProof="0" dirty="0">
                          <a:ln>
                            <a:noFill/>
                          </a:ln>
                          <a:solidFill>
                            <a:schemeClr val="tx1"/>
                          </a:solidFill>
                          <a:effectLst/>
                          <a:uLnTx/>
                          <a:uFillTx/>
                          <a:latin typeface="+mn-lt"/>
                          <a:ea typeface="Arial Unicode MS" pitchFamily="34" charset="-128"/>
                          <a:cs typeface="Arial Unicode MS" pitchFamily="34" charset="-128"/>
                        </a:rPr>
                        <a:t>(capability delivered with SAP Business One)</a:t>
                      </a:r>
                      <a:endParaRPr lang="en-US" sz="1200" b="1" kern="0" dirty="0">
                        <a:solidFill>
                          <a:schemeClr val="tx1"/>
                        </a:solidFill>
                        <a:latin typeface="+mn-lt"/>
                        <a:ea typeface="Arial Unicode MS" pitchFamily="34" charset="-128"/>
                        <a:cs typeface="Arial Unicode MS" pitchFamily="34" charset="-128"/>
                      </a:endParaRPr>
                    </a:p>
                  </a:txBody>
                  <a:tcPr marL="91419" marR="91419" marT="71983" marB="7198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41689">
                <a:tc gridSpan="2">
                  <a:txBody>
                    <a:bodyPr/>
                    <a:lstStyle/>
                    <a:p>
                      <a:pPr>
                        <a:lnSpc>
                          <a:spcPts val="2000"/>
                        </a:lnSpc>
                        <a:spcBef>
                          <a:spcPts val="600"/>
                        </a:spcBef>
                      </a:pPr>
                      <a:r>
                        <a:rPr lang="en-US" sz="1400" dirty="0"/>
                        <a:t>Dashboards, SAP mobile apps, outsourced payroll, automated request for quotation, integration of web-based SAP Customer Checkout application, Ariba Network integration (purchase order and invoice automation), </a:t>
                      </a:r>
                      <a:r>
                        <a:rPr lang="en-US" sz="1400" b="0" baseline="0" dirty="0">
                          <a:solidFill>
                            <a:schemeClr val="tx1"/>
                          </a:solidFill>
                          <a:latin typeface="Arial" pitchFamily="34" charset="0"/>
                          <a:cs typeface="Arial" pitchFamily="34" charset="0"/>
                        </a:rPr>
                        <a:t>SAP Hybris Cloud for Customer (best practice for sales side)</a:t>
                      </a:r>
                      <a:endParaRPr lang="en-US" sz="1400" dirty="0">
                        <a:solidFill>
                          <a:schemeClr val="tx1"/>
                        </a:solidFill>
                      </a:endParaRPr>
                    </a:p>
                  </a:txBody>
                  <a:tcPr marL="71983" marR="71983" marT="35992" marB="35992">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alpha val="20000"/>
                      </a:schemeClr>
                    </a:solidFill>
                  </a:tcPr>
                </a:tc>
                <a:tc hMerge="1">
                  <a:txBody>
                    <a:bodyPr/>
                    <a:lstStyle/>
                    <a:p>
                      <a:endParaRPr lang="en-AU" sz="1200" dirty="0"/>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7" name="Text Box 35"/>
          <p:cNvSpPr txBox="1">
            <a:spLocks noChangeArrowheads="1"/>
          </p:cNvSpPr>
          <p:nvPr/>
        </p:nvSpPr>
        <p:spPr bwMode="auto">
          <a:xfrm>
            <a:off x="7790155" y="6316895"/>
            <a:ext cx="4050066" cy="23077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rIns="0">
            <a:spAutoFit/>
          </a:bodyPr>
          <a:lstStyle/>
          <a:p>
            <a:pPr marL="0" marR="0" lvl="0" indent="0" algn="r" defTabSz="108877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 Including branches or franchises of large enterprises </a:t>
            </a:r>
          </a:p>
        </p:txBody>
      </p:sp>
      <p:sp>
        <p:nvSpPr>
          <p:cNvPr id="12" name="Title 5"/>
          <p:cNvSpPr txBox="1">
            <a:spLocks/>
          </p:cNvSpPr>
          <p:nvPr/>
        </p:nvSpPr>
        <p:spPr bwMode="gray">
          <a:xfrm>
            <a:off x="504001" y="504000"/>
            <a:ext cx="11186476" cy="640988"/>
          </a:xfrm>
          <a:prstGeom prst="rect">
            <a:avLst/>
          </a:prstGeom>
        </p:spPr>
        <p:txBody>
          <a:bodyPr vert="horz" wrap="square" lIns="0" tIns="0" rIns="0" bIns="0" rtlCol="0" anchor="ctr" anchorCtr="0">
            <a:no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dirty="0">
                <a:ln>
                  <a:noFill/>
                </a:ln>
                <a:solidFill>
                  <a:srgbClr val="000000"/>
                </a:solidFill>
                <a:effectLst/>
                <a:uLnTx/>
                <a:uFillTx/>
                <a:latin typeface="Arial"/>
                <a:ea typeface="+mj-ea"/>
                <a:cs typeface="+mj-cs"/>
              </a:rPr>
              <a:t>Integration Products at a Glance</a:t>
            </a:r>
          </a:p>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dirty="0">
                <a:ln>
                  <a:noFill/>
                </a:ln>
                <a:effectLst/>
                <a:uLnTx/>
                <a:uFillTx/>
                <a:latin typeface="Arial"/>
                <a:ea typeface="+mj-ea"/>
                <a:cs typeface="+mj-cs"/>
              </a:rPr>
              <a:t>Connecting</a:t>
            </a:r>
            <a:r>
              <a:rPr kumimoji="0" lang="en-US" sz="2000" b="0" i="0" u="none" strike="noStrike" kern="1200" cap="none" spc="0" normalizeH="0" dirty="0">
                <a:ln>
                  <a:noFill/>
                </a:ln>
                <a:effectLst/>
                <a:uLnTx/>
                <a:uFillTx/>
                <a:latin typeface="Arial"/>
                <a:ea typeface="+mj-ea"/>
                <a:cs typeface="+mj-cs"/>
              </a:rPr>
              <a:t> your business networks</a:t>
            </a:r>
            <a:endParaRPr kumimoji="0" lang="en-US" sz="2000" b="0" i="0" u="none" strike="noStrike" kern="1200" cap="none" spc="0" normalizeH="0" baseline="0" dirty="0">
              <a:ln>
                <a:noFill/>
              </a:ln>
              <a:effectLst/>
              <a:uLnTx/>
              <a:uFillTx/>
              <a:latin typeface="Arial"/>
              <a:ea typeface="+mj-ea"/>
              <a:cs typeface="+mj-cs"/>
            </a:endParaRPr>
          </a:p>
        </p:txBody>
      </p:sp>
      <p:pic>
        <p:nvPicPr>
          <p:cNvPr id="5" name="Picture 4"/>
          <p:cNvPicPr>
            <a:picLocks noChangeAspect="1"/>
          </p:cNvPicPr>
          <p:nvPr/>
        </p:nvPicPr>
        <p:blipFill>
          <a:blip r:embed="rId3"/>
          <a:stretch>
            <a:fillRect/>
          </a:stretch>
        </p:blipFill>
        <p:spPr>
          <a:xfrm>
            <a:off x="6358895" y="1539454"/>
            <a:ext cx="684094" cy="684094"/>
          </a:xfrm>
          <a:prstGeom prst="rect">
            <a:avLst/>
          </a:prstGeom>
        </p:spPr>
      </p:pic>
      <p:pic>
        <p:nvPicPr>
          <p:cNvPr id="14" name="Picture 13"/>
          <p:cNvPicPr>
            <a:picLocks noChangeAspect="1"/>
          </p:cNvPicPr>
          <p:nvPr/>
        </p:nvPicPr>
        <p:blipFill>
          <a:blip r:embed="rId4"/>
          <a:stretch>
            <a:fillRect/>
          </a:stretch>
        </p:blipFill>
        <p:spPr>
          <a:xfrm>
            <a:off x="6293209" y="4124829"/>
            <a:ext cx="749780" cy="749780"/>
          </a:xfrm>
          <a:prstGeom prst="rect">
            <a:avLst/>
          </a:prstGeom>
        </p:spPr>
      </p:pic>
      <p:pic>
        <p:nvPicPr>
          <p:cNvPr id="6" name="Picture 5"/>
          <p:cNvPicPr>
            <a:picLocks noChangeAspect="1"/>
          </p:cNvPicPr>
          <p:nvPr/>
        </p:nvPicPr>
        <p:blipFill>
          <a:blip r:embed="rId5"/>
          <a:stretch>
            <a:fillRect/>
          </a:stretch>
        </p:blipFill>
        <p:spPr>
          <a:xfrm>
            <a:off x="589839" y="4124829"/>
            <a:ext cx="749780" cy="749780"/>
          </a:xfrm>
          <a:prstGeom prst="rect">
            <a:avLst/>
          </a:prstGeom>
        </p:spPr>
      </p:pic>
      <p:pic>
        <p:nvPicPr>
          <p:cNvPr id="7" name="Picture 6"/>
          <p:cNvPicPr>
            <a:picLocks noChangeAspect="1"/>
          </p:cNvPicPr>
          <p:nvPr/>
        </p:nvPicPr>
        <p:blipFill>
          <a:blip r:embed="rId6"/>
          <a:stretch>
            <a:fillRect/>
          </a:stretch>
        </p:blipFill>
        <p:spPr>
          <a:xfrm>
            <a:off x="523437" y="1334637"/>
            <a:ext cx="1093727" cy="1093727"/>
          </a:xfrm>
          <a:prstGeom prst="rect">
            <a:avLst/>
          </a:prstGeom>
        </p:spPr>
      </p:pic>
    </p:spTree>
    <p:extLst>
      <p:ext uri="{BB962C8B-B14F-4D97-AF65-F5344CB8AC3E}">
        <p14:creationId xmlns:p14="http://schemas.microsoft.com/office/powerpoint/2010/main" val="31871086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7070339" y="3323908"/>
          <a:ext cx="3782310" cy="3222312"/>
        </p:xfrm>
        <a:graphic>
          <a:graphicData uri="http://schemas.openxmlformats.org/drawingml/2006/table">
            <a:tbl>
              <a:tblPr firstRow="1" bandRow="1">
                <a:tableStyleId>{2D5ABB26-0587-4C30-8999-92F81FD0307C}</a:tableStyleId>
              </a:tblPr>
              <a:tblGrid>
                <a:gridCol w="3782310">
                  <a:extLst>
                    <a:ext uri="{9D8B030D-6E8A-4147-A177-3AD203B41FA5}">
                      <a16:colId xmlns:a16="http://schemas.microsoft.com/office/drawing/2014/main" val="20000"/>
                    </a:ext>
                  </a:extLst>
                </a:gridCol>
              </a:tblGrid>
              <a:tr h="277198">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Horizontal Extensions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7512">
                <a:tc>
                  <a:txBody>
                    <a:bodyPr/>
                    <a:lstStyle/>
                    <a:p>
                      <a:pPr marL="0" marR="0" lvl="3" indent="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None/>
                        <a:tabLst/>
                        <a:defRPr/>
                      </a:pPr>
                      <a:r>
                        <a:rPr lang="en-US" sz="1200" dirty="0">
                          <a:solidFill>
                            <a:schemeClr val="tx1"/>
                          </a:solidFill>
                        </a:rPr>
                        <a:t>Go beyond generic business needs by extending:</a:t>
                      </a:r>
                      <a:endParaRPr lang="en-US" sz="1400" dirty="0">
                        <a:solidFill>
                          <a:schemeClr val="tx1"/>
                        </a:solidFill>
                      </a:endParaRP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Accounting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Enhanced CRM</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Payment Processing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Productivity</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Mobility</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Reporting</a:t>
                      </a:r>
                    </a:p>
                    <a:p>
                      <a:pPr marL="285750" marR="0" lvl="3" indent="-285750" algn="l" defTabSz="914400" rtl="0" eaLnBrk="1" fontAlgn="auto" latinLnBrk="0" hangingPunct="1">
                        <a:lnSpc>
                          <a:spcPct val="100000"/>
                        </a:lnSpc>
                        <a:spcBef>
                          <a:spcPts val="1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Service</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nvPr>
        </p:nvGraphicFramePr>
        <p:xfrm>
          <a:off x="1964085" y="3323908"/>
          <a:ext cx="3439846" cy="3245422"/>
        </p:xfrm>
        <a:graphic>
          <a:graphicData uri="http://schemas.openxmlformats.org/drawingml/2006/table">
            <a:tbl>
              <a:tblPr firstRow="1" bandRow="1">
                <a:tableStyleId>{2D5ABB26-0587-4C30-8999-92F81FD0307C}</a:tableStyleId>
              </a:tblPr>
              <a:tblGrid>
                <a:gridCol w="3439846">
                  <a:extLst>
                    <a:ext uri="{9D8B030D-6E8A-4147-A177-3AD203B41FA5}">
                      <a16:colId xmlns:a16="http://schemas.microsoft.com/office/drawing/2014/main" val="20000"/>
                    </a:ext>
                  </a:extLst>
                </a:gridCol>
              </a:tblGrid>
              <a:tr h="279394">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Industry</a:t>
                      </a:r>
                      <a:r>
                        <a:rPr lang="en-US" sz="2000" b="1" kern="0" baseline="0" dirty="0">
                          <a:solidFill>
                            <a:schemeClr val="accent1"/>
                          </a:solidFill>
                          <a:latin typeface="+mj-lt"/>
                          <a:ea typeface="Arial Unicode MS" pitchFamily="34" charset="-128"/>
                          <a:cs typeface="Arial Unicode MS" pitchFamily="34" charset="-128"/>
                        </a:rPr>
                        <a:t> Solutions</a:t>
                      </a:r>
                      <a:endParaRPr lang="en-US" sz="2000" b="1" kern="0" dirty="0">
                        <a:solidFill>
                          <a:schemeClr val="accent1"/>
                        </a:solidFill>
                        <a:latin typeface="+mj-lt"/>
                        <a:ea typeface="Arial Unicode MS" pitchFamily="34" charset="-128"/>
                        <a:cs typeface="Arial Unicode MS" pitchFamily="34" charset="-128"/>
                      </a:endParaRP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40622">
                <a:tc>
                  <a:txBody>
                    <a:bodyPr/>
                    <a:lstStyle/>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Automotive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Consumer</a:t>
                      </a:r>
                      <a:r>
                        <a:rPr lang="en-US" sz="1400" baseline="0" dirty="0">
                          <a:solidFill>
                            <a:schemeClr val="tx1"/>
                          </a:solidFill>
                        </a:rPr>
                        <a:t> Products</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Engineering</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Food &amp; Beverage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Healthcare</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High-tech</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Industrial Machinery/Components</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Retail</a:t>
                      </a:r>
                    </a:p>
                    <a:p>
                      <a:pPr marL="285750" marR="0" lvl="3" indent="-285750" algn="l" defTabSz="914400" rtl="0" eaLnBrk="1" fontAlgn="auto" latinLnBrk="0" hangingPunct="1">
                        <a:lnSpc>
                          <a:spcPct val="100000"/>
                        </a:lnSpc>
                        <a:spcBef>
                          <a:spcPts val="1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Wholesale Distribution</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Industry-specific Solutions</a:t>
            </a:r>
            <a:br>
              <a:rPr lang="en-US" dirty="0"/>
            </a:br>
            <a:r>
              <a:rPr lang="en-US" sz="2000" b="0" dirty="0"/>
              <a:t>Extend to meet your specific business and industry challenges</a:t>
            </a:r>
            <a:endParaRPr lang="en-US" b="0" dirty="0"/>
          </a:p>
        </p:txBody>
      </p:sp>
      <p:pic>
        <p:nvPicPr>
          <p:cNvPr id="9" name="Picture 8"/>
          <p:cNvPicPr>
            <a:picLocks noChangeAspect="1"/>
          </p:cNvPicPr>
          <p:nvPr/>
        </p:nvPicPr>
        <p:blipFill>
          <a:blip r:embed="rId3"/>
          <a:stretch>
            <a:fillRect/>
          </a:stretch>
        </p:blipFill>
        <p:spPr>
          <a:xfrm>
            <a:off x="2785322" y="1955909"/>
            <a:ext cx="1367999" cy="1367999"/>
          </a:xfrm>
          <a:prstGeom prst="rect">
            <a:avLst/>
          </a:prstGeom>
        </p:spPr>
      </p:pic>
      <p:pic>
        <p:nvPicPr>
          <p:cNvPr id="11" name="Picture 10"/>
          <p:cNvPicPr>
            <a:picLocks noChangeAspect="1"/>
          </p:cNvPicPr>
          <p:nvPr/>
        </p:nvPicPr>
        <p:blipFill>
          <a:blip r:embed="rId4"/>
          <a:stretch>
            <a:fillRect/>
          </a:stretch>
        </p:blipFill>
        <p:spPr>
          <a:xfrm>
            <a:off x="8116550" y="2001698"/>
            <a:ext cx="1276420" cy="1276420"/>
          </a:xfrm>
          <a:prstGeom prst="rect">
            <a:avLst/>
          </a:prstGeom>
        </p:spPr>
      </p:pic>
      <p:sp>
        <p:nvSpPr>
          <p:cNvPr id="13" name="Text Placeholder 12"/>
          <p:cNvSpPr txBox="1">
            <a:spLocks/>
          </p:cNvSpPr>
          <p:nvPr/>
        </p:nvSpPr>
        <p:spPr>
          <a:xfrm>
            <a:off x="504001" y="1537852"/>
            <a:ext cx="11263126" cy="292388"/>
          </a:xfrm>
          <a:prstGeom prst="rect">
            <a:avLst/>
          </a:prstGeom>
        </p:spPr>
        <p:txBody>
          <a:bodyPr wrap="square" lIns="0" tIns="0">
            <a:spAutoFit/>
          </a:bodyPr>
          <a:lstStyle/>
          <a:p>
            <a:pPr marL="55551" marR="0" lvl="0" algn="l" defTabSz="1088776" rtl="0" eaLnBrk="1" fontAlgn="base" latinLnBrk="0" hangingPunct="1">
              <a:lnSpc>
                <a:spcPct val="100000"/>
              </a:lnSpc>
              <a:spcBef>
                <a:spcPts val="300"/>
              </a:spcBef>
              <a:spcAft>
                <a:spcPts val="0"/>
              </a:spcAft>
              <a:buClr>
                <a:srgbClr val="F0AB00"/>
              </a:buClr>
              <a:buSzPct val="100000"/>
              <a:tabLst/>
              <a:defRPr/>
            </a:pPr>
            <a:r>
              <a:rPr kumimoji="0" lang="en-US" sz="1600" b="0" i="0" u="none" strike="noStrike" kern="1200" cap="none" spc="0" normalizeH="0" baseline="0" noProof="0" dirty="0">
                <a:ln>
                  <a:noFill/>
                </a:ln>
                <a:solidFill>
                  <a:srgbClr val="000000"/>
                </a:solidFill>
                <a:effectLst/>
                <a:uLnTx/>
                <a:uFillTx/>
                <a:latin typeface="+mn-lt"/>
                <a:ea typeface="Times New Roman" pitchFamily="18" charset="0"/>
                <a:cs typeface="Arial" pitchFamily="34" charset="0"/>
              </a:rPr>
              <a:t>Software solution partners have the industry expertise and customer focus to offer industry-specific and horizontal solutions </a:t>
            </a:r>
          </a:p>
        </p:txBody>
      </p:sp>
    </p:spTree>
    <p:extLst>
      <p:ext uri="{BB962C8B-B14F-4D97-AF65-F5344CB8AC3E}">
        <p14:creationId xmlns:p14="http://schemas.microsoft.com/office/powerpoint/2010/main" val="261653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6506678" y="3237895"/>
          <a:ext cx="5308503" cy="3220324"/>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304592">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5524">
                <a:tc>
                  <a:txBody>
                    <a:bodyPr/>
                    <a:lstStyle/>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Easy and affordable deployment</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Secure browser-based access from anywhere, at any time</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Access to the most up-to-date functionality without having to use rely on in-house IT resources to maintain the solution</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Subscription</a:t>
                      </a:r>
                      <a:r>
                        <a:rPr lang="en-US" sz="1400" kern="1200" baseline="0" dirty="0">
                          <a:solidFill>
                            <a:schemeClr val="tx1"/>
                          </a:solidFill>
                          <a:effectLst/>
                          <a:latin typeface="+mn-lt"/>
                          <a:ea typeface="+mn-ea"/>
                          <a:cs typeface="+mn-cs"/>
                        </a:rPr>
                        <a:t> licensing avoiding capital expenditure and allowing for operational expenditure flexibility</a:t>
                      </a:r>
                      <a:endParaRPr lang="en-US" sz="1400" kern="1200" dirty="0">
                        <a:solidFill>
                          <a:schemeClr val="tx1"/>
                        </a:solidFill>
                        <a:effectLst/>
                        <a:latin typeface="+mn-lt"/>
                        <a:ea typeface="+mn-ea"/>
                        <a:cs typeface="+mn-cs"/>
                      </a:endParaRP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Manage your most critical business functions in your Web browser.</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8269625" y="1429978"/>
            <a:ext cx="1782611" cy="1782611"/>
          </a:xfrm>
          <a:prstGeom prst="rect">
            <a:avLst/>
          </a:prstGeom>
        </p:spPr>
      </p:pic>
      <p:graphicFrame>
        <p:nvGraphicFramePr>
          <p:cNvPr id="14" name="Table 13"/>
          <p:cNvGraphicFramePr>
            <a:graphicFrameLocks noGrp="1"/>
          </p:cNvGraphicFramePr>
          <p:nvPr>
            <p:extLst/>
          </p:nvPr>
        </p:nvGraphicFramePr>
        <p:xfrm>
          <a:off x="504001" y="3212589"/>
          <a:ext cx="5308503" cy="3245422"/>
        </p:xfrm>
        <a:graphic>
          <a:graphicData uri="http://schemas.openxmlformats.org/drawingml/2006/table">
            <a:tbl>
              <a:tblPr firstRow="1" bandRow="1">
                <a:tableStyleId>{2D5ABB26-0587-4C30-8999-92F81FD0307C}</a:tableStyleId>
              </a:tblPr>
              <a:tblGrid>
                <a:gridCol w="5308503">
                  <a:extLst>
                    <a:ext uri="{9D8B030D-6E8A-4147-A177-3AD203B41FA5}">
                      <a16:colId xmlns:a16="http://schemas.microsoft.com/office/drawing/2014/main" val="20000"/>
                    </a:ext>
                  </a:extLst>
                </a:gridCol>
              </a:tblGrid>
              <a:tr h="279394">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40622">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Compliance with </a:t>
                      </a:r>
                      <a:r>
                        <a:rPr lang="en-US" sz="1400" baseline="0" dirty="0">
                          <a:solidFill>
                            <a:schemeClr val="tx1"/>
                          </a:solidFill>
                        </a:rPr>
                        <a:t>internal Data Security Policies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Direct control and access to your</a:t>
                      </a:r>
                      <a:r>
                        <a:rPr lang="en-US" sz="1400" baseline="0" dirty="0">
                          <a:solidFill>
                            <a:schemeClr val="tx1"/>
                          </a:solidFill>
                        </a:rPr>
                        <a:t> data, allowing flexibility in local reporting accesses</a:t>
                      </a:r>
                      <a:endParaRPr lang="en-US" sz="1400" dirty="0">
                        <a:solidFill>
                          <a:schemeClr val="tx1"/>
                        </a:solidFill>
                      </a:endParaRP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Better ability to customize and extend your business process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rPr>
                        <a:t>Leverage</a:t>
                      </a:r>
                      <a:r>
                        <a:rPr lang="en-US" sz="1400" baseline="0" dirty="0">
                          <a:solidFill>
                            <a:schemeClr val="tx1"/>
                          </a:solidFill>
                        </a:rPr>
                        <a:t> internal hardware and existing IT infrastructure and resources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Perpetual licensing, with higher upfront cost but better long-term TCO</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baseline="0" dirty="0">
                          <a:solidFill>
                            <a:schemeClr val="tx1"/>
                          </a:solidFill>
                        </a:rPr>
                        <a:t>Less dependence on always-connected internet</a:t>
                      </a:r>
                      <a:endParaRPr lang="en-US" sz="1400" dirty="0">
                        <a:solidFill>
                          <a:schemeClr val="tx1"/>
                        </a:solidFill>
                      </a:endParaRP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Rectangle 3"/>
          <p:cNvSpPr/>
          <p:nvPr/>
        </p:nvSpPr>
        <p:spPr>
          <a:xfrm>
            <a:off x="2412922" y="2791325"/>
            <a:ext cx="1170513" cy="307777"/>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On premise</a:t>
            </a:r>
            <a:endParaRPr kumimoji="0" lang="en-ZA" sz="1400" b="1" i="0" u="none" strike="noStrike" kern="1200" cap="none" spc="0" normalizeH="0" baseline="0" noProof="0" dirty="0">
              <a:ln>
                <a:noFill/>
              </a:ln>
              <a:solidFill>
                <a:srgbClr val="000000"/>
              </a:solidFill>
              <a:effectLst/>
              <a:uLnTx/>
              <a:uFillTx/>
              <a:latin typeface="+mn-lt"/>
              <a:ea typeface="+mn-ea"/>
              <a:cs typeface="+mn-cs"/>
            </a:endParaRPr>
          </a:p>
        </p:txBody>
      </p:sp>
      <p:sp>
        <p:nvSpPr>
          <p:cNvPr id="15" name="Rectangle 14"/>
          <p:cNvSpPr/>
          <p:nvPr/>
        </p:nvSpPr>
        <p:spPr>
          <a:xfrm>
            <a:off x="8833873" y="2791325"/>
            <a:ext cx="691215" cy="307777"/>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Cloud</a:t>
            </a:r>
            <a:endParaRPr kumimoji="0" lang="en-ZA" sz="1400" b="1" i="0" u="none" strike="noStrike" kern="1200" cap="none" spc="0" normalizeH="0" baseline="0" noProof="0" dirty="0">
              <a:ln>
                <a:noFill/>
              </a:ln>
              <a:solidFill>
                <a:srgbClr val="000000"/>
              </a:solidFill>
              <a:effectLst/>
              <a:uLnTx/>
              <a:uFillTx/>
              <a:latin typeface="+mn-lt"/>
              <a:ea typeface="+mn-ea"/>
              <a:cs typeface="+mn-cs"/>
            </a:endParaRPr>
          </a:p>
        </p:txBody>
      </p:sp>
      <p:pic>
        <p:nvPicPr>
          <p:cNvPr id="17" name="Picture 16"/>
          <p:cNvPicPr>
            <a:picLocks noChangeAspect="1"/>
          </p:cNvPicPr>
          <p:nvPr/>
        </p:nvPicPr>
        <p:blipFill>
          <a:blip r:embed="rId4"/>
          <a:stretch>
            <a:fillRect/>
          </a:stretch>
        </p:blipFill>
        <p:spPr>
          <a:xfrm>
            <a:off x="1870226" y="1431463"/>
            <a:ext cx="1806432" cy="1806432"/>
          </a:xfrm>
          <a:prstGeom prst="rect">
            <a:avLst/>
          </a:prstGeom>
        </p:spPr>
      </p:pic>
      <p:sp>
        <p:nvSpPr>
          <p:cNvPr id="10"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SAP Business One Deployment Options</a:t>
            </a:r>
            <a:br>
              <a:rPr lang="en-US" dirty="0"/>
            </a:br>
            <a:r>
              <a:rPr lang="en-US" sz="2000" b="0" dirty="0"/>
              <a:t>On premise and Cloud</a:t>
            </a:r>
          </a:p>
        </p:txBody>
      </p:sp>
    </p:spTree>
    <p:extLst>
      <p:ext uri="{BB962C8B-B14F-4D97-AF65-F5344CB8AC3E}">
        <p14:creationId xmlns:p14="http://schemas.microsoft.com/office/powerpoint/2010/main" val="104438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4001" y="2402207"/>
            <a:ext cx="8090118" cy="3869284"/>
          </a:xfrm>
        </p:spPr>
        <p:txBody>
          <a:bodyPr/>
          <a:lstStyle/>
          <a:p>
            <a:r>
              <a:rPr lang="en-US" b="1" dirty="0">
                <a:solidFill>
                  <a:schemeClr val="accent1"/>
                </a:solidFill>
              </a:rPr>
              <a:t>SAP HANA Apps</a:t>
            </a:r>
          </a:p>
          <a:p>
            <a:pPr marL="342900" indent="-182880">
              <a:spcBef>
                <a:spcPts val="1000"/>
              </a:spcBef>
              <a:buSzPct val="100000"/>
              <a:buFont typeface="Wingdings" panose="05000000000000000000" pitchFamily="2" charset="2"/>
              <a:buChar char="§"/>
            </a:pPr>
            <a:r>
              <a:rPr lang="en-US" sz="1400" b="1" dirty="0">
                <a:solidFill>
                  <a:srgbClr val="000000"/>
                </a:solidFill>
              </a:rPr>
              <a:t>Enterprise Search</a:t>
            </a:r>
            <a:br>
              <a:rPr lang="en-US" sz="1400" b="1" dirty="0">
                <a:solidFill>
                  <a:srgbClr val="000000"/>
                </a:solidFill>
              </a:rPr>
            </a:br>
            <a:r>
              <a:rPr lang="en-US" sz="1400" dirty="0">
                <a:solidFill>
                  <a:srgbClr val="000000"/>
                </a:solidFill>
              </a:rPr>
              <a:t>Find any information within your organization, just like searching on an internet search engine!</a:t>
            </a:r>
          </a:p>
          <a:p>
            <a:pPr marL="342900" indent="-182880">
              <a:spcBef>
                <a:spcPts val="600"/>
              </a:spcBef>
              <a:buSzPct val="100000"/>
              <a:buFont typeface="Wingdings" panose="05000000000000000000" pitchFamily="2" charset="2"/>
              <a:buChar char="§"/>
            </a:pPr>
            <a:r>
              <a:rPr lang="en-US" sz="1400" b="1" dirty="0">
                <a:solidFill>
                  <a:srgbClr val="000000"/>
                </a:solidFill>
              </a:rPr>
              <a:t>Cash Flow Forecast</a:t>
            </a:r>
            <a:r>
              <a:rPr lang="en-US" sz="1400" dirty="0">
                <a:solidFill>
                  <a:srgbClr val="000000"/>
                </a:solidFill>
              </a:rPr>
              <a:t> </a:t>
            </a:r>
            <a:br>
              <a:rPr lang="en-US" sz="1400" dirty="0">
                <a:solidFill>
                  <a:srgbClr val="000000"/>
                </a:solidFill>
              </a:rPr>
            </a:br>
            <a:r>
              <a:rPr lang="en-US" sz="1400" dirty="0">
                <a:solidFill>
                  <a:srgbClr val="000000"/>
                </a:solidFill>
              </a:rPr>
              <a:t>Make informed decisions instantly, ensuring healthy liquidity ratios</a:t>
            </a:r>
          </a:p>
          <a:p>
            <a:pPr marL="342900" indent="-182880">
              <a:spcBef>
                <a:spcPts val="600"/>
              </a:spcBef>
              <a:buSzPct val="100000"/>
              <a:buFont typeface="Wingdings" panose="05000000000000000000" pitchFamily="2" charset="2"/>
              <a:buChar char="§"/>
            </a:pPr>
            <a:r>
              <a:rPr lang="en-US" sz="1400" b="1" dirty="0">
                <a:solidFill>
                  <a:srgbClr val="000000"/>
                </a:solidFill>
              </a:rPr>
              <a:t>Available-to-Promise</a:t>
            </a:r>
            <a:br>
              <a:rPr lang="en-US" sz="1400" b="1" dirty="0">
                <a:solidFill>
                  <a:srgbClr val="000000"/>
                </a:solidFill>
              </a:rPr>
            </a:br>
            <a:r>
              <a:rPr lang="en-US" sz="1400" b="1" dirty="0">
                <a:solidFill>
                  <a:srgbClr val="000000"/>
                </a:solidFill>
              </a:rPr>
              <a:t>I</a:t>
            </a:r>
            <a:r>
              <a:rPr lang="en-US" sz="1400" dirty="0">
                <a:solidFill>
                  <a:srgbClr val="000000"/>
                </a:solidFill>
              </a:rPr>
              <a:t>nteract with current and future stock levels to ensure you can satisfy your customer demands</a:t>
            </a:r>
          </a:p>
          <a:p>
            <a:pPr marL="342900" indent="-182880">
              <a:spcBef>
                <a:spcPts val="600"/>
              </a:spcBef>
              <a:buSzPct val="100000"/>
              <a:buFont typeface="Wingdings" panose="05000000000000000000" pitchFamily="2" charset="2"/>
              <a:buChar char="§"/>
            </a:pPr>
            <a:r>
              <a:rPr lang="en-US" sz="1400" b="1" dirty="0">
                <a:solidFill>
                  <a:srgbClr val="000000"/>
                </a:solidFill>
              </a:rPr>
              <a:t>Delivery Schedule Management</a:t>
            </a:r>
            <a:br>
              <a:rPr lang="en-US" sz="1400" b="1" dirty="0">
                <a:solidFill>
                  <a:srgbClr val="000000"/>
                </a:solidFill>
              </a:rPr>
            </a:br>
            <a:r>
              <a:rPr lang="en-US" sz="1400" dirty="0">
                <a:solidFill>
                  <a:srgbClr val="000000"/>
                </a:solidFill>
              </a:rPr>
              <a:t>Prioritize customers orders via a drag-and-drop interface, ensuring on-time delivery</a:t>
            </a:r>
          </a:p>
          <a:p>
            <a:pPr marL="342900" indent="-182880">
              <a:spcBef>
                <a:spcPts val="600"/>
              </a:spcBef>
              <a:buSzPct val="100000"/>
              <a:buFont typeface="Wingdings" panose="05000000000000000000" pitchFamily="2" charset="2"/>
              <a:buChar char="§"/>
            </a:pPr>
            <a:r>
              <a:rPr lang="en-US" sz="1400" b="1" dirty="0">
                <a:solidFill>
                  <a:srgbClr val="000000"/>
                </a:solidFill>
              </a:rPr>
              <a:t>Intelligent Forecast</a:t>
            </a:r>
            <a:br>
              <a:rPr lang="en-US" sz="1400" b="1" dirty="0">
                <a:solidFill>
                  <a:srgbClr val="000000"/>
                </a:solidFill>
              </a:rPr>
            </a:br>
            <a:r>
              <a:rPr lang="en-US" sz="1400" dirty="0">
                <a:solidFill>
                  <a:srgbClr val="000000"/>
                </a:solidFill>
              </a:rPr>
              <a:t>Implement lean inventory management techniques thus improving efficiency and increase profits</a:t>
            </a:r>
          </a:p>
          <a:p>
            <a:pPr marL="342900" indent="-182880">
              <a:spcBef>
                <a:spcPts val="600"/>
              </a:spcBef>
              <a:buSzPct val="100000"/>
              <a:buFont typeface="Wingdings" panose="05000000000000000000" pitchFamily="2" charset="2"/>
              <a:buChar char="§"/>
            </a:pPr>
            <a:r>
              <a:rPr lang="en-US" sz="1400" b="1" dirty="0">
                <a:solidFill>
                  <a:srgbClr val="000000"/>
                </a:solidFill>
              </a:rPr>
              <a:t>Sales Recommendation</a:t>
            </a:r>
            <a:r>
              <a:rPr lang="en-US" sz="1400" dirty="0">
                <a:solidFill>
                  <a:srgbClr val="000000"/>
                </a:solidFill>
              </a:rPr>
              <a:t> </a:t>
            </a:r>
            <a:br>
              <a:rPr lang="en-US" sz="1400" dirty="0">
                <a:solidFill>
                  <a:srgbClr val="000000"/>
                </a:solidFill>
              </a:rPr>
            </a:br>
            <a:r>
              <a:rPr lang="en-US" sz="1400" dirty="0">
                <a:solidFill>
                  <a:srgbClr val="000000"/>
                </a:solidFill>
              </a:rPr>
              <a:t>Suggest other items on-the-fly based on historical buying patterns of the customer and items</a:t>
            </a:r>
            <a:endParaRPr lang="en-US" dirty="0"/>
          </a:p>
        </p:txBody>
      </p:sp>
      <p:sp>
        <p:nvSpPr>
          <p:cNvPr id="4" name="Title 3"/>
          <p:cNvSpPr>
            <a:spLocks noGrp="1"/>
          </p:cNvSpPr>
          <p:nvPr>
            <p:ph type="title"/>
          </p:nvPr>
        </p:nvSpPr>
        <p:spPr>
          <a:xfrm>
            <a:off x="504001" y="504000"/>
            <a:ext cx="11186476" cy="677108"/>
          </a:xfrm>
        </p:spPr>
        <p:txBody>
          <a:bodyPr/>
          <a:lstStyle/>
          <a:p>
            <a:r>
              <a:rPr lang="en-US" dirty="0"/>
              <a:t>Make Real-Time Business Decisions with Apps…</a:t>
            </a:r>
            <a:br>
              <a:rPr lang="en-US" dirty="0"/>
            </a:br>
            <a:r>
              <a:rPr lang="en-US" sz="2000" b="0" dirty="0"/>
              <a:t>Support your business decisions with accurate information</a:t>
            </a:r>
            <a:endParaRPr lang="en-US" dirty="0"/>
          </a:p>
        </p:txBody>
      </p:sp>
      <p:pic>
        <p:nvPicPr>
          <p:cNvPr id="7" name="Picture 6"/>
          <p:cNvPicPr>
            <a:picLocks noChangeAspect="1"/>
          </p:cNvPicPr>
          <p:nvPr/>
        </p:nvPicPr>
        <p:blipFill>
          <a:blip r:embed="rId2"/>
          <a:stretch>
            <a:fillRect/>
          </a:stretch>
        </p:blipFill>
        <p:spPr>
          <a:xfrm>
            <a:off x="7954039" y="1181108"/>
            <a:ext cx="1280160" cy="1280160"/>
          </a:xfrm>
          <a:prstGeom prst="rect">
            <a:avLst/>
          </a:prstGeom>
        </p:spPr>
      </p:pic>
    </p:spTree>
    <p:extLst>
      <p:ext uri="{BB962C8B-B14F-4D97-AF65-F5344CB8AC3E}">
        <p14:creationId xmlns:p14="http://schemas.microsoft.com/office/powerpoint/2010/main" val="332794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001" y="2013185"/>
            <a:ext cx="9021662" cy="4397042"/>
          </a:xfrm>
        </p:spPr>
        <p:txBody>
          <a:bodyPr>
            <a:normAutofit fontScale="92500" lnSpcReduction="10000"/>
          </a:bodyPr>
          <a:lstStyle/>
          <a:p>
            <a:r>
              <a:rPr lang="en-US" b="1" dirty="0">
                <a:solidFill>
                  <a:schemeClr val="accent1"/>
                </a:solidFill>
              </a:rPr>
              <a:t>Analytics and Reporting</a:t>
            </a:r>
          </a:p>
          <a:p>
            <a:pPr marL="285750" indent="-182880">
              <a:spcBef>
                <a:spcPts val="1000"/>
              </a:spcBef>
              <a:buSzPct val="100000"/>
              <a:buFont typeface="Wingdings" panose="05000000000000000000" pitchFamily="2" charset="2"/>
              <a:buChar char="§"/>
            </a:pPr>
            <a:r>
              <a:rPr lang="en-US" sz="1400" b="1" dirty="0">
                <a:solidFill>
                  <a:srgbClr val="000000"/>
                </a:solidFill>
              </a:rPr>
              <a:t>Interactive Analysis</a:t>
            </a:r>
            <a:r>
              <a:rPr lang="en-US" sz="1400" dirty="0">
                <a:solidFill>
                  <a:srgbClr val="000000"/>
                </a:solidFill>
              </a:rPr>
              <a:t> </a:t>
            </a:r>
            <a:br>
              <a:rPr lang="en-US" sz="1400" dirty="0">
                <a:solidFill>
                  <a:srgbClr val="000000"/>
                </a:solidFill>
              </a:rPr>
            </a:br>
            <a:r>
              <a:rPr lang="en-US" sz="1400" dirty="0">
                <a:solidFill>
                  <a:srgbClr val="000000"/>
                </a:solidFill>
              </a:rPr>
              <a:t>Create flexible ad-hoc analysis within the familiar Microsoft Excel</a:t>
            </a:r>
          </a:p>
          <a:p>
            <a:pPr marL="285750" indent="-182880">
              <a:spcBef>
                <a:spcPts val="600"/>
              </a:spcBef>
              <a:buSzPct val="100000"/>
              <a:buFont typeface="Wingdings" panose="05000000000000000000" pitchFamily="2" charset="2"/>
              <a:buChar char="§"/>
            </a:pPr>
            <a:r>
              <a:rPr lang="en-US" sz="1400" b="1" dirty="0">
                <a:solidFill>
                  <a:srgbClr val="000000"/>
                </a:solidFill>
              </a:rPr>
              <a:t>Pervasive Analytics Designer</a:t>
            </a:r>
            <a:br>
              <a:rPr lang="en-US" sz="1400" b="1" dirty="0">
                <a:solidFill>
                  <a:srgbClr val="000000"/>
                </a:solidFill>
              </a:rPr>
            </a:br>
            <a:r>
              <a:rPr lang="en-US" sz="1400" dirty="0">
                <a:solidFill>
                  <a:srgbClr val="000000"/>
                </a:solidFill>
              </a:rPr>
              <a:t>Customize and create new analytics, amplifying the end user experience</a:t>
            </a:r>
          </a:p>
          <a:p>
            <a:pPr marL="285750" indent="-182880">
              <a:spcBef>
                <a:spcPts val="600"/>
              </a:spcBef>
              <a:buSzPct val="100000"/>
              <a:buFont typeface="Wingdings" panose="05000000000000000000" pitchFamily="2" charset="2"/>
              <a:buChar char="§"/>
            </a:pPr>
            <a:r>
              <a:rPr lang="en-US" sz="1400" b="1" dirty="0">
                <a:solidFill>
                  <a:srgbClr val="000000"/>
                </a:solidFill>
              </a:rPr>
              <a:t>Dashboards </a:t>
            </a:r>
            <a:r>
              <a:rPr lang="en-US" sz="1400" dirty="0">
                <a:solidFill>
                  <a:srgbClr val="000000"/>
                </a:solidFill>
              </a:rPr>
              <a:t>and </a:t>
            </a:r>
            <a:r>
              <a:rPr lang="en-US" sz="1400" b="1" dirty="0">
                <a:solidFill>
                  <a:srgbClr val="000000"/>
                </a:solidFill>
              </a:rPr>
              <a:t>Advanced Dashboards</a:t>
            </a:r>
            <a:br>
              <a:rPr lang="en-US" sz="1400" b="1" dirty="0">
                <a:solidFill>
                  <a:srgbClr val="000000"/>
                </a:solidFill>
              </a:rPr>
            </a:br>
            <a:r>
              <a:rPr lang="en-US" sz="1400" dirty="0">
                <a:solidFill>
                  <a:srgbClr val="000000"/>
                </a:solidFill>
              </a:rPr>
              <a:t>Embed across all business forms and functions empowering end users with up-to-the-second information</a:t>
            </a:r>
          </a:p>
          <a:p>
            <a:pPr marL="285750" indent="-182880">
              <a:spcBef>
                <a:spcPts val="600"/>
              </a:spcBef>
              <a:buSzPct val="100000"/>
              <a:buFont typeface="Wingdings" panose="05000000000000000000" pitchFamily="2" charset="2"/>
              <a:buChar char="§"/>
            </a:pPr>
            <a:r>
              <a:rPr lang="en-US" sz="1400" b="1" dirty="0">
                <a:solidFill>
                  <a:srgbClr val="000000"/>
                </a:solidFill>
              </a:rPr>
              <a:t>Key Performance Indicators (KPIs)</a:t>
            </a:r>
            <a:r>
              <a:rPr lang="en-US" sz="1400" dirty="0">
                <a:solidFill>
                  <a:srgbClr val="000000"/>
                </a:solidFill>
              </a:rPr>
              <a:t> </a:t>
            </a:r>
            <a:br>
              <a:rPr lang="en-US" sz="1400" dirty="0">
                <a:solidFill>
                  <a:srgbClr val="000000"/>
                </a:solidFill>
              </a:rPr>
            </a:br>
            <a:r>
              <a:rPr lang="en-US" sz="1400" dirty="0">
                <a:solidFill>
                  <a:srgbClr val="000000"/>
                </a:solidFill>
              </a:rPr>
              <a:t>Track business-critical measures </a:t>
            </a:r>
          </a:p>
          <a:p>
            <a:pPr marL="285750" indent="-182880">
              <a:spcBef>
                <a:spcPts val="600"/>
              </a:spcBef>
              <a:buSzPct val="100000"/>
              <a:buFont typeface="Wingdings" panose="05000000000000000000" pitchFamily="2" charset="2"/>
              <a:buChar char="§"/>
            </a:pPr>
            <a:r>
              <a:rPr lang="en-US" sz="1400" b="1" dirty="0">
                <a:solidFill>
                  <a:srgbClr val="000000"/>
                </a:solidFill>
              </a:rPr>
              <a:t>Cockpit</a:t>
            </a:r>
            <a:br>
              <a:rPr lang="en-US" sz="1400" dirty="0">
                <a:solidFill>
                  <a:srgbClr val="000000"/>
                </a:solidFill>
              </a:rPr>
            </a:br>
            <a:r>
              <a:rPr lang="en-US" sz="1400" dirty="0">
                <a:solidFill>
                  <a:srgbClr val="000000"/>
                </a:solidFill>
              </a:rPr>
              <a:t>Visualize all analytics in your user specific SAP Business One Desktop</a:t>
            </a:r>
          </a:p>
          <a:p>
            <a:pPr marL="285750" indent="-182880">
              <a:spcBef>
                <a:spcPts val="600"/>
              </a:spcBef>
              <a:buSzPct val="100000"/>
              <a:buFont typeface="Wingdings" panose="05000000000000000000" pitchFamily="2" charset="2"/>
              <a:buChar char="§"/>
            </a:pPr>
            <a:r>
              <a:rPr lang="en-US" sz="1400" b="1" dirty="0">
                <a:solidFill>
                  <a:srgbClr val="000000"/>
                </a:solidFill>
              </a:rPr>
              <a:t>Excel Report Designer</a:t>
            </a:r>
            <a:br>
              <a:rPr lang="en-US" sz="1400" b="1" dirty="0">
                <a:solidFill>
                  <a:srgbClr val="000000"/>
                </a:solidFill>
              </a:rPr>
            </a:br>
            <a:r>
              <a:rPr lang="en-US" sz="1400" dirty="0">
                <a:solidFill>
                  <a:srgbClr val="000000"/>
                </a:solidFill>
              </a:rPr>
              <a:t>Create predefined Microsoft Excel reports with a real-time connection to your business data</a:t>
            </a:r>
          </a:p>
          <a:p>
            <a:pPr marL="285750" indent="-182880">
              <a:spcBef>
                <a:spcPts val="600"/>
              </a:spcBef>
              <a:buSzPct val="100000"/>
              <a:buFont typeface="Wingdings" panose="05000000000000000000" pitchFamily="2" charset="2"/>
              <a:buChar char="§"/>
            </a:pPr>
            <a:r>
              <a:rPr lang="en-US" sz="1400" b="1" dirty="0">
                <a:solidFill>
                  <a:srgbClr val="000000"/>
                </a:solidFill>
              </a:rPr>
              <a:t>Analytical Portal</a:t>
            </a:r>
            <a:br>
              <a:rPr lang="en-US" sz="1400" dirty="0">
                <a:solidFill>
                  <a:srgbClr val="000000"/>
                </a:solidFill>
              </a:rPr>
            </a:br>
            <a:r>
              <a:rPr lang="en-US" sz="1400" dirty="0">
                <a:solidFill>
                  <a:srgbClr val="000000"/>
                </a:solidFill>
              </a:rPr>
              <a:t>Run and schedule Crystal Reports and Excel Reports in real time through a web browser</a:t>
            </a:r>
            <a:endParaRPr lang="en-US" sz="1400" dirty="0"/>
          </a:p>
          <a:p>
            <a:pPr marL="285750" indent="-182880">
              <a:spcBef>
                <a:spcPts val="600"/>
              </a:spcBef>
              <a:buSzPct val="100000"/>
              <a:buFont typeface="Wingdings" panose="05000000000000000000" pitchFamily="2" charset="2"/>
              <a:buChar char="§"/>
            </a:pPr>
            <a:r>
              <a:rPr lang="en-US" sz="1400" b="1" dirty="0">
                <a:solidFill>
                  <a:srgbClr val="000000"/>
                </a:solidFill>
              </a:rPr>
              <a:t>Semantic Layer</a:t>
            </a:r>
            <a:br>
              <a:rPr lang="en-US" sz="1400" b="1" dirty="0">
                <a:solidFill>
                  <a:srgbClr val="000000"/>
                </a:solidFill>
              </a:rPr>
            </a:br>
            <a:r>
              <a:rPr lang="en-US" sz="1400" dirty="0">
                <a:solidFill>
                  <a:srgbClr val="000000"/>
                </a:solidFill>
              </a:rPr>
              <a:t>Aiding end users to access information freely using common business terms</a:t>
            </a:r>
          </a:p>
          <a:p>
            <a:pPr marL="285750" indent="-182880">
              <a:spcBef>
                <a:spcPts val="600"/>
              </a:spcBef>
              <a:buSzPct val="100000"/>
              <a:buFont typeface="Wingdings" panose="05000000000000000000" pitchFamily="2" charset="2"/>
              <a:buChar char="§"/>
            </a:pPr>
            <a:r>
              <a:rPr lang="en-US" sz="1400" b="1" dirty="0">
                <a:solidFill>
                  <a:srgbClr val="000000"/>
                </a:solidFill>
              </a:rPr>
              <a:t>SAP Crystal Reports</a:t>
            </a:r>
            <a:br>
              <a:rPr lang="en-US" sz="1400" b="1" dirty="0">
                <a:solidFill>
                  <a:srgbClr val="000000"/>
                </a:solidFill>
              </a:rPr>
            </a:br>
            <a:r>
              <a:rPr lang="en-US" sz="1400" dirty="0">
                <a:solidFill>
                  <a:srgbClr val="000000"/>
                </a:solidFill>
              </a:rPr>
              <a:t>Generate and create feature rich and interactive reports with the embedded</a:t>
            </a:r>
          </a:p>
        </p:txBody>
      </p:sp>
      <p:sp>
        <p:nvSpPr>
          <p:cNvPr id="4" name="Title 3"/>
          <p:cNvSpPr>
            <a:spLocks noGrp="1"/>
          </p:cNvSpPr>
          <p:nvPr>
            <p:ph type="title"/>
          </p:nvPr>
        </p:nvSpPr>
        <p:spPr>
          <a:xfrm>
            <a:off x="504001" y="504000"/>
            <a:ext cx="11186476" cy="677108"/>
          </a:xfrm>
        </p:spPr>
        <p:txBody>
          <a:bodyPr/>
          <a:lstStyle/>
          <a:p>
            <a:r>
              <a:rPr lang="en-US" dirty="0"/>
              <a:t>…and Analytics</a:t>
            </a:r>
            <a:br>
              <a:rPr lang="en-US" dirty="0"/>
            </a:br>
            <a:r>
              <a:rPr lang="en-US" sz="2000" b="0" dirty="0"/>
              <a:t>Support your business decisions with accurate information</a:t>
            </a:r>
            <a:endParaRPr lang="en-US" dirty="0"/>
          </a:p>
        </p:txBody>
      </p:sp>
      <p:pic>
        <p:nvPicPr>
          <p:cNvPr id="5" name="Picture 4"/>
          <p:cNvPicPr>
            <a:picLocks noChangeAspect="1"/>
          </p:cNvPicPr>
          <p:nvPr/>
        </p:nvPicPr>
        <p:blipFill>
          <a:blip r:embed="rId2"/>
          <a:stretch>
            <a:fillRect/>
          </a:stretch>
        </p:blipFill>
        <p:spPr>
          <a:xfrm>
            <a:off x="7845497" y="1181108"/>
            <a:ext cx="1280160" cy="1280160"/>
          </a:xfrm>
          <a:prstGeom prst="rect">
            <a:avLst/>
          </a:prstGeom>
        </p:spPr>
      </p:pic>
    </p:spTree>
    <p:extLst>
      <p:ext uri="{BB962C8B-B14F-4D97-AF65-F5344CB8AC3E}">
        <p14:creationId xmlns:p14="http://schemas.microsoft.com/office/powerpoint/2010/main" val="419361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738664"/>
          </a:xfrm>
        </p:spPr>
        <p:txBody>
          <a:bodyPr/>
          <a:lstStyle/>
          <a:p>
            <a:r>
              <a:rPr lang="en-US" dirty="0"/>
              <a:t>Run your Business with native Apps</a:t>
            </a:r>
            <a:br>
              <a:rPr lang="en-US" dirty="0"/>
            </a:br>
            <a:r>
              <a:rPr lang="en-US" sz="2000" b="0" dirty="0"/>
              <a:t>Access important business data from any location at any time</a:t>
            </a:r>
            <a:r>
              <a:rPr lang="en-US" dirty="0"/>
              <a:t> </a:t>
            </a:r>
          </a:p>
        </p:txBody>
      </p:sp>
      <p:grpSp>
        <p:nvGrpSpPr>
          <p:cNvPr id="31" name="Group 30"/>
          <p:cNvGrpSpPr/>
          <p:nvPr/>
        </p:nvGrpSpPr>
        <p:grpSpPr>
          <a:xfrm>
            <a:off x="1430268" y="1562777"/>
            <a:ext cx="1548244" cy="1817229"/>
            <a:chOff x="1430268" y="1507120"/>
            <a:chExt cx="1548244" cy="1817229"/>
          </a:xfrm>
        </p:grpSpPr>
        <p:pic>
          <p:nvPicPr>
            <p:cNvPr id="16" name="Picture 15"/>
            <p:cNvPicPr>
              <a:picLocks noChangeAspect="1"/>
            </p:cNvPicPr>
            <p:nvPr/>
          </p:nvPicPr>
          <p:blipFill>
            <a:blip r:embed="rId3"/>
            <a:stretch>
              <a:fillRect/>
            </a:stretch>
          </p:blipFill>
          <p:spPr>
            <a:xfrm>
              <a:off x="1507049" y="1507120"/>
              <a:ext cx="1394683" cy="1394683"/>
            </a:xfrm>
            <a:prstGeom prst="rect">
              <a:avLst/>
            </a:prstGeom>
          </p:spPr>
        </p:pic>
        <p:sp>
          <p:nvSpPr>
            <p:cNvPr id="17" name="Rectangle 16"/>
            <p:cNvSpPr/>
            <p:nvPr/>
          </p:nvSpPr>
          <p:spPr>
            <a:xfrm>
              <a:off x="1430268" y="2955017"/>
              <a:ext cx="1548244" cy="369332"/>
            </a:xfrm>
            <a:prstGeom prst="rect">
              <a:avLst/>
            </a:prstGeom>
          </p:spPr>
          <p:txBody>
            <a:bodyPr wrap="non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Mobile Apps</a:t>
              </a:r>
              <a:endParaRPr kumimoji="0" lang="en-ZA" sz="1800" b="1" i="0" u="none" strike="noStrike" kern="1200" cap="none" spc="0" normalizeH="0" baseline="0" noProof="0" dirty="0">
                <a:ln>
                  <a:noFill/>
                </a:ln>
                <a:solidFill>
                  <a:srgbClr val="000000"/>
                </a:solidFill>
                <a:effectLst/>
                <a:uLnTx/>
                <a:uFillTx/>
                <a:latin typeface="+mn-lt"/>
                <a:ea typeface="+mn-ea"/>
                <a:cs typeface="+mn-cs"/>
              </a:endParaRPr>
            </a:p>
          </p:txBody>
        </p:sp>
      </p:grpSp>
      <p:graphicFrame>
        <p:nvGraphicFramePr>
          <p:cNvPr id="19" name="Table 18"/>
          <p:cNvGraphicFramePr>
            <a:graphicFrameLocks noGrp="1"/>
          </p:cNvGraphicFramePr>
          <p:nvPr>
            <p:extLst/>
          </p:nvPr>
        </p:nvGraphicFramePr>
        <p:xfrm>
          <a:off x="504001" y="3663807"/>
          <a:ext cx="4322441" cy="2405439"/>
        </p:xfrm>
        <a:graphic>
          <a:graphicData uri="http://schemas.openxmlformats.org/drawingml/2006/table">
            <a:tbl>
              <a:tblPr firstRow="1" bandRow="1">
                <a:tableStyleId>{2D5ABB26-0587-4C30-8999-92F81FD0307C}</a:tableStyleId>
              </a:tblPr>
              <a:tblGrid>
                <a:gridCol w="4322441">
                  <a:extLst>
                    <a:ext uri="{9D8B030D-6E8A-4147-A177-3AD203B41FA5}">
                      <a16:colId xmlns:a16="http://schemas.microsoft.com/office/drawing/2014/main" val="20000"/>
                    </a:ext>
                  </a:extLst>
                </a:gridCol>
              </a:tblGrid>
              <a:tr h="230838">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n-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00639">
                <a:tc>
                  <a:txBody>
                    <a:bodyPr/>
                    <a:lstStyle/>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Instant access for employees who need to view and update data from anywhere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Integrated analytics enable decisions to be made in real time</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Comprehensive sales and service functions</a:t>
                      </a:r>
                    </a:p>
                    <a:p>
                      <a:pPr marL="285750" marR="0" lvl="3" indent="-285750" algn="l" defTabSz="91440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a:pPr>
                      <a:r>
                        <a:rPr lang="en-US" sz="1400" dirty="0">
                          <a:solidFill>
                            <a:schemeClr val="tx1"/>
                          </a:solidFill>
                          <a:latin typeface="+mn-lt"/>
                        </a:rPr>
                        <a:t>Increase productivity of employees on the road</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4"/>
          <a:stretch>
            <a:fillRect/>
          </a:stretch>
        </p:blipFill>
        <p:spPr>
          <a:xfrm>
            <a:off x="6177969" y="3638756"/>
            <a:ext cx="1312984" cy="2743200"/>
          </a:xfrm>
          <a:prstGeom prst="rect">
            <a:avLst/>
          </a:prstGeom>
        </p:spPr>
      </p:pic>
      <p:grpSp>
        <p:nvGrpSpPr>
          <p:cNvPr id="32" name="Group 31"/>
          <p:cNvGrpSpPr/>
          <p:nvPr/>
        </p:nvGrpSpPr>
        <p:grpSpPr>
          <a:xfrm>
            <a:off x="7500506" y="1750871"/>
            <a:ext cx="3635269" cy="2888938"/>
            <a:chOff x="8274627" y="3965319"/>
            <a:chExt cx="2797008" cy="2222774"/>
          </a:xfrm>
        </p:grpSpPr>
        <p:grpSp>
          <p:nvGrpSpPr>
            <p:cNvPr id="33" name="Group 49"/>
            <p:cNvGrpSpPr/>
            <p:nvPr/>
          </p:nvGrpSpPr>
          <p:grpSpPr>
            <a:xfrm>
              <a:off x="8274627" y="3965319"/>
              <a:ext cx="2797008" cy="2222774"/>
              <a:chOff x="4447916" y="2104414"/>
              <a:chExt cx="4483941" cy="3491714"/>
            </a:xfrm>
          </p:grpSpPr>
          <p:pic>
            <p:nvPicPr>
              <p:cNvPr id="35" name="Picture 4" descr="C:\Users\D030215\Desktop\PPT\ipad_fram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4944030" y="1608300"/>
                <a:ext cx="3491714" cy="4483941"/>
              </a:xfrm>
              <a:prstGeom prst="rect">
                <a:avLst/>
              </a:prstGeom>
              <a:noFill/>
              <a:effectLst/>
            </p:spPr>
          </p:pic>
          <p:sp>
            <p:nvSpPr>
              <p:cNvPr id="36" name="Right Triangle 53"/>
              <p:cNvSpPr/>
              <p:nvPr/>
            </p:nvSpPr>
            <p:spPr>
              <a:xfrm rot="10800000">
                <a:off x="6686572" y="3561580"/>
                <a:ext cx="631616" cy="1824383"/>
              </a:xfrm>
              <a:prstGeom prst="rtTriangle">
                <a:avLst/>
              </a:prstGeom>
              <a:gradFill>
                <a:gsLst>
                  <a:gs pos="19000">
                    <a:schemeClr val="bg1">
                      <a:alpha val="8000"/>
                    </a:schemeClr>
                  </a:gs>
                  <a:gs pos="50000">
                    <a:schemeClr val="bg1">
                      <a:alpha val="3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Picture 2" descr="C:\Users\d030215\Desktop\PPT\iOS 1.11.0 New Feature Screenshots\iOS 1.11.0 New Feature Screenshots\Cockpit_3.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38592" y="4235450"/>
              <a:ext cx="2235812" cy="16768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59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r="201"/>
          <a:stretch/>
        </p:blipFill>
        <p:spPr>
          <a:xfrm>
            <a:off x="5984219" y="1716379"/>
            <a:ext cx="5085213" cy="3123476"/>
          </a:xfrm>
          <a:prstGeom prst="rect">
            <a:avLst/>
          </a:prstGeom>
        </p:spPr>
      </p:pic>
      <p:sp>
        <p:nvSpPr>
          <p:cNvPr id="10" name="Title 3"/>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Simplified and Automated Lifecycle Management</a:t>
            </a:r>
            <a:br>
              <a:rPr kumimoji="0" lang="en-US" sz="2400" b="1" i="0" u="none" strike="noStrike" kern="1200" cap="none" spc="0" normalizeH="0" baseline="0" noProof="0" dirty="0">
                <a:ln>
                  <a:noFill/>
                </a:ln>
                <a:solidFill>
                  <a:srgbClr val="000000"/>
                </a:solidFill>
                <a:effectLst/>
                <a:uLnTx/>
                <a:uFillTx/>
                <a:latin typeface="Arial"/>
                <a:ea typeface="+mj-ea"/>
                <a:cs typeface="+mj-cs"/>
              </a:rPr>
            </a:br>
            <a:r>
              <a:rPr kumimoji="0" lang="en-US" sz="2000" b="0" i="0" u="none" strike="noStrike" kern="1200" cap="none" spc="0" normalizeH="0" baseline="0" noProof="0" dirty="0">
                <a:ln>
                  <a:noFill/>
                </a:ln>
                <a:solidFill>
                  <a:srgbClr val="000000"/>
                </a:solidFill>
                <a:effectLst/>
                <a:uLnTx/>
                <a:uFillTx/>
                <a:latin typeface="Arial"/>
                <a:ea typeface="+mj-ea"/>
                <a:cs typeface="+mj-cs"/>
              </a:rPr>
              <a:t>With Remote Support Platform 3.2 for SAP</a:t>
            </a:r>
            <a:r>
              <a:rPr kumimoji="0" lang="en-US" sz="2000" b="0" i="0" u="none" strike="noStrike" kern="1200" cap="none" spc="0" normalizeH="0" noProof="0" dirty="0">
                <a:ln>
                  <a:noFill/>
                </a:ln>
                <a:solidFill>
                  <a:srgbClr val="000000"/>
                </a:solidFill>
                <a:effectLst/>
                <a:uLnTx/>
                <a:uFillTx/>
                <a:latin typeface="Arial"/>
                <a:ea typeface="+mj-ea"/>
                <a:cs typeface="+mj-cs"/>
              </a:rPr>
              <a:t> Business One</a:t>
            </a:r>
            <a:endParaRPr kumimoji="0" lang="en-US" sz="2400" b="1" i="0" u="none" strike="noStrike" kern="1200" cap="none" spc="0" normalizeH="0" baseline="0" noProof="0" dirty="0">
              <a:ln>
                <a:noFill/>
              </a:ln>
              <a:solidFill>
                <a:srgbClr val="000000"/>
              </a:solidFill>
              <a:effectLst/>
              <a:uLnTx/>
              <a:uFillTx/>
              <a:latin typeface="Arial"/>
              <a:ea typeface="+mj-ea"/>
              <a:cs typeface="+mj-cs"/>
            </a:endParaRPr>
          </a:p>
        </p:txBody>
      </p:sp>
      <p:graphicFrame>
        <p:nvGraphicFramePr>
          <p:cNvPr id="11" name="Table 10"/>
          <p:cNvGraphicFramePr>
            <a:graphicFrameLocks noGrp="1"/>
          </p:cNvGraphicFramePr>
          <p:nvPr>
            <p:extLst/>
          </p:nvPr>
        </p:nvGraphicFramePr>
        <p:xfrm>
          <a:off x="504001" y="3054788"/>
          <a:ext cx="4806908" cy="3456841"/>
        </p:xfrm>
        <a:graphic>
          <a:graphicData uri="http://schemas.openxmlformats.org/drawingml/2006/table">
            <a:tbl>
              <a:tblPr firstRow="1" bandRow="1">
                <a:tableStyleId>{2D5ABB26-0587-4C30-8999-92F81FD0307C}</a:tableStyleId>
              </a:tblPr>
              <a:tblGrid>
                <a:gridCol w="4806908">
                  <a:extLst>
                    <a:ext uri="{9D8B030D-6E8A-4147-A177-3AD203B41FA5}">
                      <a16:colId xmlns:a16="http://schemas.microsoft.com/office/drawing/2014/main" val="20000"/>
                    </a:ext>
                  </a:extLst>
                </a:gridCol>
              </a:tblGrid>
              <a:tr h="348289">
                <a:tc>
                  <a:txBody>
                    <a:bodyPr/>
                    <a:lstStyle/>
                    <a:p>
                      <a:pPr marL="0" indent="0" fontAlgn="base">
                        <a:spcBef>
                          <a:spcPct val="50000"/>
                        </a:spcBef>
                        <a:spcAft>
                          <a:spcPct val="0"/>
                        </a:spcAft>
                        <a:buClr>
                          <a:srgbClr val="F0AB00"/>
                        </a:buClr>
                        <a:buSzPct val="80000"/>
                        <a:buFont typeface="Arial" pitchFamily="34" charset="0"/>
                        <a:buNone/>
                      </a:pPr>
                      <a:r>
                        <a:rPr lang="en-US" sz="2000" b="1" kern="0" noProof="0" dirty="0">
                          <a:solidFill>
                            <a:schemeClr val="accent1"/>
                          </a:solidFill>
                          <a:latin typeface="+mj-lt"/>
                          <a:ea typeface="Arial Unicode MS" pitchFamily="34" charset="-128"/>
                          <a:cs typeface="Arial Unicode MS" pitchFamily="34" charset="-128"/>
                        </a:rPr>
                        <a:t>Key Benefits</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08552">
                <a:tc>
                  <a:txBody>
                    <a:bodyPr/>
                    <a:lstStyle/>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Reduce</a:t>
                      </a:r>
                      <a:r>
                        <a:rPr kumimoji="0" lang="en-US" sz="1400" b="0" i="0" u="none" strike="noStrike" kern="1200" cap="none" spc="0" normalizeH="0" baseline="0" noProof="0" dirty="0">
                          <a:ln>
                            <a:noFill/>
                          </a:ln>
                          <a:solidFill>
                            <a:srgbClr val="000000"/>
                          </a:solidFill>
                          <a:effectLst/>
                          <a:uLnTx/>
                          <a:uFillTx/>
                          <a:latin typeface="+mn-lt"/>
                          <a:ea typeface="+mn-ea"/>
                          <a:cs typeface="+mn-cs"/>
                        </a:rPr>
                        <a:t> your TCO due to increased operational effectiveness and decreased time for support</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Reduce time for system maintenance, i.e. simplified upgrades, automated back-ups, and repairs</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Get accelerated and predictable problem resolution</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Achieve peak system performance, stability and improved data consistency</a:t>
                      </a:r>
                    </a:p>
                    <a:p>
                      <a:pPr marL="180975" marR="0" lvl="0" indent="-138113" algn="l" defTabSz="1088558" rtl="0" eaLnBrk="1" fontAlgn="auto" latinLnBrk="0" hangingPunct="1">
                        <a:lnSpc>
                          <a:spcPct val="100000"/>
                        </a:lnSpc>
                        <a:spcBef>
                          <a:spcPts val="546"/>
                        </a:spcBef>
                        <a:spcAft>
                          <a:spcPts val="0"/>
                        </a:spcAft>
                        <a:buClr>
                          <a:srgbClr val="F0AB00"/>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Minimize unplanned downtime and business disruption </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4"/>
          <a:stretch>
            <a:fillRect/>
          </a:stretch>
        </p:blipFill>
        <p:spPr>
          <a:xfrm>
            <a:off x="1846031" y="1543725"/>
            <a:ext cx="1331277" cy="1331277"/>
          </a:xfrm>
          <a:prstGeom prst="rect">
            <a:avLst/>
          </a:prstGeom>
        </p:spPr>
      </p:pic>
    </p:spTree>
    <p:extLst>
      <p:ext uri="{BB962C8B-B14F-4D97-AF65-F5344CB8AC3E}">
        <p14:creationId xmlns:p14="http://schemas.microsoft.com/office/powerpoint/2010/main" val="2526904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Start Changing Your </a:t>
            </a:r>
            <a:r>
              <a:rPr lang="en-US" dirty="0">
                <a:solidFill>
                  <a:schemeClr val="accent1"/>
                </a:solidFill>
              </a:rPr>
              <a:t>Business – Now </a:t>
            </a:r>
          </a:p>
        </p:txBody>
      </p:sp>
    </p:spTree>
    <p:extLst>
      <p:ext uri="{BB962C8B-B14F-4D97-AF65-F5344CB8AC3E}">
        <p14:creationId xmlns:p14="http://schemas.microsoft.com/office/powerpoint/2010/main" val="65156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8221" y="671053"/>
            <a:ext cx="10596715" cy="3970318"/>
          </a:xfrm>
          <a:prstGeom prst="rect">
            <a:avLst/>
          </a:prstGeom>
          <a:noFill/>
        </p:spPr>
        <p:txBody>
          <a:bodyPr wrap="square"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How to use this pitch</a:t>
            </a:r>
          </a:p>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Background</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This is SAP’s official pitch presentation for SAP Business One.  </a:t>
            </a:r>
          </a:p>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When and How to Use: </a:t>
            </a: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pitch is meant for SAP Business One partners only. Use this as a selling tool when meeting a prospect for the first time after an initial discovery/scoping call. </a:t>
            </a:r>
          </a:p>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Add your company logo to the slides as needed</a:t>
            </a:r>
          </a:p>
          <a:p>
            <a:pPr marL="342900" marR="0" lvl="0" indent="-34290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Customize the deck to speak to the clients’ needs</a:t>
            </a:r>
          </a:p>
        </p:txBody>
      </p:sp>
    </p:spTree>
    <p:extLst>
      <p:ext uri="{BB962C8B-B14F-4D97-AF65-F5344CB8AC3E}">
        <p14:creationId xmlns:p14="http://schemas.microsoft.com/office/powerpoint/2010/main" val="70266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Why Become a Digital Business?</a:t>
            </a:r>
          </a:p>
        </p:txBody>
      </p:sp>
      <p:sp>
        <p:nvSpPr>
          <p:cNvPr id="9" name="Text Placeholder 1"/>
          <p:cNvSpPr txBox="1">
            <a:spLocks/>
          </p:cNvSpPr>
          <p:nvPr/>
        </p:nvSpPr>
        <p:spPr bwMode="black">
          <a:xfrm>
            <a:off x="503999" y="1453748"/>
            <a:ext cx="7609263" cy="463242"/>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As your business changes, a solid underlying foundation is critical.</a:t>
            </a:r>
          </a:p>
        </p:txBody>
      </p:sp>
      <p:pic>
        <p:nvPicPr>
          <p:cNvPr id="14" name="Picture 13"/>
          <p:cNvPicPr>
            <a:picLocks noChangeAspect="1"/>
          </p:cNvPicPr>
          <p:nvPr/>
        </p:nvPicPr>
        <p:blipFill>
          <a:blip r:embed="rId2"/>
          <a:stretch>
            <a:fillRect/>
          </a:stretch>
        </p:blipFill>
        <p:spPr>
          <a:xfrm>
            <a:off x="1423457" y="4880564"/>
            <a:ext cx="1371600" cy="1371600"/>
          </a:xfrm>
          <a:prstGeom prst="rect">
            <a:avLst/>
          </a:prstGeom>
        </p:spPr>
      </p:pic>
      <p:pic>
        <p:nvPicPr>
          <p:cNvPr id="18" name="Picture 17"/>
          <p:cNvPicPr>
            <a:picLocks noChangeAspect="1"/>
          </p:cNvPicPr>
          <p:nvPr/>
        </p:nvPicPr>
        <p:blipFill>
          <a:blip r:embed="rId3"/>
          <a:stretch>
            <a:fillRect/>
          </a:stretch>
        </p:blipFill>
        <p:spPr>
          <a:xfrm>
            <a:off x="1423457" y="1857229"/>
            <a:ext cx="1371600" cy="1371600"/>
          </a:xfrm>
          <a:prstGeom prst="rect">
            <a:avLst/>
          </a:prstGeom>
        </p:spPr>
      </p:pic>
      <p:pic>
        <p:nvPicPr>
          <p:cNvPr id="20" name="Picture 19"/>
          <p:cNvPicPr>
            <a:picLocks noChangeAspect="1"/>
          </p:cNvPicPr>
          <p:nvPr/>
        </p:nvPicPr>
        <p:blipFill>
          <a:blip r:embed="rId4"/>
          <a:stretch>
            <a:fillRect/>
          </a:stretch>
        </p:blipFill>
        <p:spPr>
          <a:xfrm>
            <a:off x="615068" y="3118161"/>
            <a:ext cx="2248357" cy="1737360"/>
          </a:xfrm>
          <a:prstGeom prst="rect">
            <a:avLst/>
          </a:prstGeom>
        </p:spPr>
      </p:pic>
      <p:sp>
        <p:nvSpPr>
          <p:cNvPr id="26" name="Text Placeholder 1"/>
          <p:cNvSpPr txBox="1">
            <a:spLocks/>
          </p:cNvSpPr>
          <p:nvPr/>
        </p:nvSpPr>
        <p:spPr bwMode="black">
          <a:xfrm>
            <a:off x="3016611" y="2159353"/>
            <a:ext cx="7609263" cy="3995682"/>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0"/>
            <a:r>
              <a:rPr lang="en-US" dirty="0"/>
              <a:t>Digital Economy</a:t>
            </a:r>
          </a:p>
          <a:p>
            <a:pPr lvl="1"/>
            <a:r>
              <a:rPr lang="en-US" dirty="0"/>
              <a:t>You want to make the right business decisions at the right time, </a:t>
            </a:r>
            <a:br>
              <a:rPr lang="en-US" dirty="0"/>
            </a:br>
            <a:r>
              <a:rPr lang="en-US" dirty="0"/>
              <a:t>with real-time access to information</a:t>
            </a:r>
            <a:br>
              <a:rPr lang="en-US" dirty="0"/>
            </a:br>
            <a:endParaRPr lang="en-US" dirty="0"/>
          </a:p>
          <a:p>
            <a:pPr lvl="0"/>
            <a:r>
              <a:rPr lang="en-US" dirty="0"/>
              <a:t>You are Growing</a:t>
            </a:r>
          </a:p>
          <a:p>
            <a:pPr lvl="1"/>
            <a:r>
              <a:rPr lang="en-US" dirty="0"/>
              <a:t>You are a fast growing company, and your needs are out-pacing</a:t>
            </a:r>
            <a:br>
              <a:rPr lang="en-US" dirty="0"/>
            </a:br>
            <a:r>
              <a:rPr lang="en-US" dirty="0"/>
              <a:t>your current system capabilities</a:t>
            </a:r>
          </a:p>
          <a:p>
            <a:pPr lvl="1"/>
            <a:r>
              <a:rPr lang="en-US" dirty="0"/>
              <a:t>As you business grows, you need to put best-practice processes in place</a:t>
            </a:r>
          </a:p>
          <a:p>
            <a:pPr lvl="1"/>
            <a:r>
              <a:rPr lang="en-US" dirty="0"/>
              <a:t>You need to automate your business processes, to increase productivity</a:t>
            </a:r>
            <a:br>
              <a:rPr lang="en-US" dirty="0"/>
            </a:br>
            <a:endParaRPr lang="en-US" dirty="0"/>
          </a:p>
          <a:p>
            <a:pPr lvl="0"/>
            <a:r>
              <a:rPr lang="en-US" dirty="0"/>
              <a:t>Expansion</a:t>
            </a:r>
          </a:p>
          <a:p>
            <a:pPr lvl="1"/>
            <a:r>
              <a:rPr lang="en-US" dirty="0"/>
              <a:t>If you are expanding into new markets, you need business software</a:t>
            </a:r>
            <a:br>
              <a:rPr lang="en-US" dirty="0"/>
            </a:br>
            <a:r>
              <a:rPr lang="en-US" dirty="0"/>
              <a:t>that will enable you</a:t>
            </a:r>
          </a:p>
        </p:txBody>
      </p:sp>
    </p:spTree>
    <p:extLst>
      <p:ext uri="{BB962C8B-B14F-4D97-AF65-F5344CB8AC3E}">
        <p14:creationId xmlns:p14="http://schemas.microsoft.com/office/powerpoint/2010/main" val="120870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99277" y="4275422"/>
            <a:ext cx="3391200" cy="1981079"/>
          </a:xfrm>
        </p:spPr>
        <p:txBody>
          <a:bodyPr>
            <a:normAutofit/>
          </a:bodyPr>
          <a:lstStyle/>
          <a:p>
            <a:pPr marL="285750" indent="-285750">
              <a:buSzPct val="100000"/>
              <a:buFont typeface="Wingdings" panose="05000000000000000000" pitchFamily="2" charset="2"/>
              <a:buChar char="§"/>
            </a:pPr>
            <a:r>
              <a:rPr lang="en-US" sz="1600" dirty="0"/>
              <a:t>Integrated analytics and reports should always keep informed on the health of your business</a:t>
            </a:r>
          </a:p>
          <a:p>
            <a:pPr marL="285750" indent="-285750">
              <a:buSzPct val="100000"/>
              <a:buFont typeface="Wingdings" panose="05000000000000000000" pitchFamily="2" charset="2"/>
              <a:buChar char="§"/>
            </a:pPr>
            <a:r>
              <a:rPr lang="en-US" sz="1600" dirty="0"/>
              <a:t>Better decisions can be made on the back of real-time data insight</a:t>
            </a:r>
          </a:p>
        </p:txBody>
      </p:sp>
      <p:sp>
        <p:nvSpPr>
          <p:cNvPr id="4" name="Text Placeholder 3"/>
          <p:cNvSpPr>
            <a:spLocks noGrp="1"/>
          </p:cNvSpPr>
          <p:nvPr>
            <p:ph type="body" sz="quarter" idx="15"/>
          </p:nvPr>
        </p:nvSpPr>
        <p:spPr>
          <a:xfrm>
            <a:off x="4401639" y="4275422"/>
            <a:ext cx="3391200" cy="2061783"/>
          </a:xfrm>
        </p:spPr>
        <p:txBody>
          <a:bodyPr>
            <a:normAutofit/>
          </a:bodyPr>
          <a:lstStyle/>
          <a:p>
            <a:pPr marL="285750" indent="-285750">
              <a:buSzPct val="100000"/>
              <a:buFont typeface="Wingdings" panose="05000000000000000000" pitchFamily="2" charset="2"/>
              <a:buChar char="§"/>
            </a:pPr>
            <a:r>
              <a:rPr lang="en-US" sz="1600" dirty="0"/>
              <a:t>Procurement and production systems are connected to finance. Business data is connected to sales and service</a:t>
            </a:r>
          </a:p>
          <a:p>
            <a:pPr marL="285750" indent="-285750">
              <a:buSzPct val="100000"/>
              <a:buFont typeface="Wingdings" panose="05000000000000000000" pitchFamily="2" charset="2"/>
              <a:buChar char="§"/>
            </a:pPr>
            <a:r>
              <a:rPr lang="en-US" sz="1600" dirty="0"/>
              <a:t>Your entire business runs more smoothly by touching all areas of collaboration within your organization</a:t>
            </a:r>
          </a:p>
        </p:txBody>
      </p:sp>
      <p:sp>
        <p:nvSpPr>
          <p:cNvPr id="6" name="Text Placeholder 5"/>
          <p:cNvSpPr>
            <a:spLocks noGrp="1"/>
          </p:cNvSpPr>
          <p:nvPr>
            <p:ph type="body" sz="quarter" idx="10"/>
          </p:nvPr>
        </p:nvSpPr>
        <p:spPr>
          <a:xfrm>
            <a:off x="504000" y="4275422"/>
            <a:ext cx="3391200" cy="1981079"/>
          </a:xfrm>
        </p:spPr>
        <p:txBody>
          <a:bodyPr>
            <a:normAutofit/>
          </a:bodyPr>
          <a:lstStyle/>
          <a:p>
            <a:pPr marL="285750" indent="-285750">
              <a:buSzPct val="100000"/>
              <a:buFont typeface="Wingdings" panose="05000000000000000000" pitchFamily="2" charset="2"/>
              <a:buChar char="§"/>
            </a:pPr>
            <a:r>
              <a:rPr lang="en-US" sz="1600" dirty="0"/>
              <a:t>Become relevant in the global economy by implementing robust business processes</a:t>
            </a:r>
          </a:p>
          <a:p>
            <a:pPr marL="285750" indent="-285750">
              <a:buSzPct val="100000"/>
              <a:buFont typeface="Wingdings" panose="05000000000000000000" pitchFamily="2" charset="2"/>
              <a:buChar char="§"/>
            </a:pPr>
            <a:r>
              <a:rPr lang="en-US" sz="1600" dirty="0"/>
              <a:t>Allow your business to adapt to market changes, and anticipate business trends</a:t>
            </a:r>
          </a:p>
        </p:txBody>
      </p:sp>
      <p:sp>
        <p:nvSpPr>
          <p:cNvPr id="8" name="Title 7"/>
          <p:cNvSpPr>
            <a:spLocks noGrp="1"/>
          </p:cNvSpPr>
          <p:nvPr>
            <p:ph type="title"/>
          </p:nvPr>
        </p:nvSpPr>
        <p:spPr>
          <a:xfrm>
            <a:off x="504001" y="504000"/>
            <a:ext cx="11186476" cy="677108"/>
          </a:xfrm>
        </p:spPr>
        <p:txBody>
          <a:bodyPr/>
          <a:lstStyle/>
          <a:p>
            <a:r>
              <a:rPr lang="en-US" dirty="0"/>
              <a:t>A good ERP Solution… </a:t>
            </a:r>
            <a:br>
              <a:rPr lang="en-US" dirty="0"/>
            </a:br>
            <a:r>
              <a:rPr lang="en-US" sz="2000" b="0" dirty="0"/>
              <a:t>allows you to focus on running your business</a:t>
            </a:r>
            <a:endParaRPr lang="en-US" b="0" dirty="0"/>
          </a:p>
        </p:txBody>
      </p:sp>
      <p:sp>
        <p:nvSpPr>
          <p:cNvPr id="10" name="Text Placeholder 5"/>
          <p:cNvSpPr txBox="1">
            <a:spLocks/>
          </p:cNvSpPr>
          <p:nvPr/>
        </p:nvSpPr>
        <p:spPr bwMode="black">
          <a:xfrm>
            <a:off x="503999" y="1939065"/>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Competitive Advantage</a:t>
            </a:r>
          </a:p>
        </p:txBody>
      </p:sp>
      <p:sp>
        <p:nvSpPr>
          <p:cNvPr id="11" name="Text Placeholder 3"/>
          <p:cNvSpPr txBox="1">
            <a:spLocks/>
          </p:cNvSpPr>
          <p:nvPr/>
        </p:nvSpPr>
        <p:spPr bwMode="black">
          <a:xfrm>
            <a:off x="4401637" y="1939066"/>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Connected Business Functions</a:t>
            </a:r>
          </a:p>
        </p:txBody>
      </p:sp>
      <p:sp>
        <p:nvSpPr>
          <p:cNvPr id="12" name="Text Placeholder 1"/>
          <p:cNvSpPr txBox="1">
            <a:spLocks/>
          </p:cNvSpPr>
          <p:nvPr/>
        </p:nvSpPr>
        <p:spPr bwMode="black">
          <a:xfrm>
            <a:off x="8299277" y="1939066"/>
            <a:ext cx="3391200" cy="517904"/>
          </a:xfrm>
          <a:prstGeom prst="rect">
            <a:avLst/>
          </a:prstGeom>
        </p:spPr>
        <p:txBody>
          <a:bodyPr vert="horz" lIns="0" tIns="0" rIns="0" bIns="0" rtlCol="0">
            <a:normAutofit/>
          </a:bodyPr>
          <a:lstStyle>
            <a:lvl1pPr marL="0" indent="0" algn="l" defTabSz="1088558" rtl="0" eaLnBrk="1" latinLnBrk="0" hangingPunct="1">
              <a:spcBef>
                <a:spcPts val="600"/>
              </a:spcBef>
              <a:buClr>
                <a:schemeClr val="accent1"/>
              </a:buClr>
              <a:buSzPct val="80000"/>
              <a:buFontTx/>
              <a:buNone/>
              <a:defRPr sz="18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6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400" kern="1200" noProof="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dirty="0"/>
              <a:t>Easy Access to Data</a:t>
            </a:r>
          </a:p>
        </p:txBody>
      </p:sp>
      <p:pic>
        <p:nvPicPr>
          <p:cNvPr id="14" name="Picture 13"/>
          <p:cNvPicPr>
            <a:picLocks noChangeAspect="1"/>
          </p:cNvPicPr>
          <p:nvPr/>
        </p:nvPicPr>
        <p:blipFill>
          <a:blip r:embed="rId2"/>
          <a:stretch>
            <a:fillRect/>
          </a:stretch>
        </p:blipFill>
        <p:spPr>
          <a:xfrm>
            <a:off x="9126195" y="2295734"/>
            <a:ext cx="1737360" cy="1737360"/>
          </a:xfrm>
          <a:prstGeom prst="rect">
            <a:avLst/>
          </a:prstGeom>
        </p:spPr>
      </p:pic>
      <p:pic>
        <p:nvPicPr>
          <p:cNvPr id="18" name="Picture 17"/>
          <p:cNvPicPr>
            <a:picLocks noChangeAspect="1"/>
          </p:cNvPicPr>
          <p:nvPr/>
        </p:nvPicPr>
        <p:blipFill>
          <a:blip r:embed="rId3"/>
          <a:stretch>
            <a:fillRect/>
          </a:stretch>
        </p:blipFill>
        <p:spPr>
          <a:xfrm>
            <a:off x="5228557" y="2295734"/>
            <a:ext cx="1737360" cy="1737360"/>
          </a:xfrm>
          <a:prstGeom prst="rect">
            <a:avLst/>
          </a:prstGeom>
        </p:spPr>
      </p:pic>
      <p:pic>
        <p:nvPicPr>
          <p:cNvPr id="20" name="Picture 19"/>
          <p:cNvPicPr>
            <a:picLocks noChangeAspect="1"/>
          </p:cNvPicPr>
          <p:nvPr/>
        </p:nvPicPr>
        <p:blipFill>
          <a:blip r:embed="rId4"/>
          <a:stretch>
            <a:fillRect/>
          </a:stretch>
        </p:blipFill>
        <p:spPr>
          <a:xfrm>
            <a:off x="957088" y="2198017"/>
            <a:ext cx="2485022" cy="1920240"/>
          </a:xfrm>
          <a:prstGeom prst="rect">
            <a:avLst/>
          </a:prstGeom>
        </p:spPr>
      </p:pic>
    </p:spTree>
    <p:extLst>
      <p:ext uri="{BB962C8B-B14F-4D97-AF65-F5344CB8AC3E}">
        <p14:creationId xmlns:p14="http://schemas.microsoft.com/office/powerpoint/2010/main" val="419733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99277" y="3665551"/>
            <a:ext cx="3391200" cy="2670449"/>
          </a:xfrm>
        </p:spPr>
        <p:txBody>
          <a:bodyPr/>
          <a:lstStyle/>
          <a:p>
            <a:r>
              <a:rPr lang="de-DE" dirty="0"/>
              <a:t>Simple </a:t>
            </a:r>
            <a:r>
              <a:rPr lang="de-DE" dirty="0" err="1"/>
              <a:t>and</a:t>
            </a:r>
            <a:r>
              <a:rPr lang="de-DE" dirty="0"/>
              <a:t> </a:t>
            </a:r>
            <a:r>
              <a:rPr lang="de-DE" dirty="0" err="1"/>
              <a:t>Affordable</a:t>
            </a:r>
            <a:endParaRPr lang="de-DE" dirty="0"/>
          </a:p>
          <a:p>
            <a:pPr marL="285750" lvl="0" indent="-285750">
              <a:buClr>
                <a:srgbClr val="F0AB00"/>
              </a:buClr>
              <a:buSzPct val="100000"/>
              <a:buFont typeface="Wingdings" panose="05000000000000000000" pitchFamily="2" charset="2"/>
              <a:buChar char="§"/>
            </a:pPr>
            <a:r>
              <a:rPr lang="en-US" sz="1400" dirty="0">
                <a:solidFill>
                  <a:srgbClr val="000000"/>
                </a:solidFill>
              </a:rPr>
              <a:t>Quick to set up and optimize</a:t>
            </a:r>
          </a:p>
          <a:p>
            <a:pPr marL="285750" lvl="0" indent="-285750">
              <a:buClr>
                <a:srgbClr val="F0AB00"/>
              </a:buClr>
              <a:buSzPct val="100000"/>
              <a:buFont typeface="Wingdings" panose="05000000000000000000" pitchFamily="2" charset="2"/>
              <a:buChar char="§"/>
            </a:pPr>
            <a:r>
              <a:rPr lang="en-US" sz="1400" dirty="0">
                <a:solidFill>
                  <a:srgbClr val="000000"/>
                </a:solidFill>
              </a:rPr>
              <a:t>Easy to use</a:t>
            </a:r>
          </a:p>
          <a:p>
            <a:pPr marL="285750" lvl="0" indent="-285750">
              <a:buClr>
                <a:srgbClr val="F0AB00"/>
              </a:buClr>
              <a:buSzPct val="100000"/>
              <a:buFont typeface="Wingdings" panose="05000000000000000000" pitchFamily="2" charset="2"/>
              <a:buChar char="§"/>
            </a:pPr>
            <a:r>
              <a:rPr lang="en-US" sz="1400" dirty="0">
                <a:solidFill>
                  <a:srgbClr val="000000"/>
                </a:solidFill>
              </a:rPr>
              <a:t>Get the latest technology priced for small and growing businesses</a:t>
            </a:r>
            <a:endParaRPr lang="de-DE" dirty="0"/>
          </a:p>
        </p:txBody>
      </p:sp>
      <p:sp>
        <p:nvSpPr>
          <p:cNvPr id="4" name="Text Placeholder 3"/>
          <p:cNvSpPr>
            <a:spLocks noGrp="1"/>
          </p:cNvSpPr>
          <p:nvPr>
            <p:ph type="body" sz="quarter" idx="15"/>
          </p:nvPr>
        </p:nvSpPr>
        <p:spPr>
          <a:xfrm>
            <a:off x="4401639" y="3665551"/>
            <a:ext cx="3391200" cy="2670449"/>
          </a:xfrm>
        </p:spPr>
        <p:txBody>
          <a:bodyPr/>
          <a:lstStyle/>
          <a:p>
            <a:r>
              <a:rPr lang="de-DE" dirty="0"/>
              <a:t>Fast Time </a:t>
            </a:r>
            <a:r>
              <a:rPr lang="de-DE" dirty="0" err="1"/>
              <a:t>to</a:t>
            </a:r>
            <a:r>
              <a:rPr lang="de-DE" dirty="0"/>
              <a:t> Value</a:t>
            </a:r>
          </a:p>
          <a:p>
            <a:pPr marL="285750" lvl="0" indent="-285750">
              <a:buClr>
                <a:srgbClr val="F0AB00"/>
              </a:buClr>
              <a:buSzPct val="100000"/>
              <a:buFont typeface="Wingdings" panose="05000000000000000000" pitchFamily="2" charset="2"/>
              <a:buChar char="§"/>
            </a:pPr>
            <a:r>
              <a:rPr lang="en-US" sz="1400" dirty="0">
                <a:solidFill>
                  <a:srgbClr val="000000"/>
                </a:solidFill>
              </a:rPr>
              <a:t>Intuitive and easy for your </a:t>
            </a:r>
            <a:br>
              <a:rPr lang="en-US" sz="1400" dirty="0">
                <a:solidFill>
                  <a:srgbClr val="000000"/>
                </a:solidFill>
              </a:rPr>
            </a:br>
            <a:r>
              <a:rPr lang="en-US" sz="1400" dirty="0">
                <a:solidFill>
                  <a:srgbClr val="000000"/>
                </a:solidFill>
              </a:rPr>
              <a:t>employees to adopt and use</a:t>
            </a:r>
          </a:p>
          <a:p>
            <a:pPr marL="285750" lvl="0" indent="-285750">
              <a:buClr>
                <a:srgbClr val="F0AB00"/>
              </a:buClr>
              <a:buSzPct val="100000"/>
              <a:buFont typeface="Wingdings" panose="05000000000000000000" pitchFamily="2" charset="2"/>
              <a:buChar char="§"/>
            </a:pPr>
            <a:r>
              <a:rPr lang="en-US" sz="1400" dirty="0">
                <a:solidFill>
                  <a:srgbClr val="000000"/>
                </a:solidFill>
              </a:rPr>
              <a:t>Implement in a short time period</a:t>
            </a:r>
          </a:p>
          <a:p>
            <a:pPr marL="285750" lvl="0" indent="-285750">
              <a:buClr>
                <a:srgbClr val="F0AB00"/>
              </a:buClr>
              <a:buSzPct val="100000"/>
              <a:buFont typeface="Wingdings" panose="05000000000000000000" pitchFamily="2" charset="2"/>
              <a:buChar char="§"/>
            </a:pPr>
            <a:r>
              <a:rPr lang="en-US" sz="1400" dirty="0">
                <a:solidFill>
                  <a:srgbClr val="000000"/>
                </a:solidFill>
              </a:rPr>
              <a:t>Embedded implementation tools based on the proven Accelerated Implementation Program</a:t>
            </a:r>
          </a:p>
          <a:p>
            <a:pPr marL="285750" lvl="0" indent="-285750">
              <a:buClr>
                <a:srgbClr val="F0AB00"/>
              </a:buClr>
              <a:buFont typeface="Wingdings" panose="05000000000000000000" pitchFamily="2" charset="2"/>
              <a:buChar char="§"/>
            </a:pPr>
            <a:endParaRPr lang="de-DE" dirty="0"/>
          </a:p>
        </p:txBody>
      </p:sp>
      <p:sp>
        <p:nvSpPr>
          <p:cNvPr id="6" name="Text Placeholder 5"/>
          <p:cNvSpPr>
            <a:spLocks noGrp="1"/>
          </p:cNvSpPr>
          <p:nvPr>
            <p:ph type="body" sz="quarter" idx="10"/>
          </p:nvPr>
        </p:nvSpPr>
        <p:spPr>
          <a:xfrm>
            <a:off x="504000" y="3665551"/>
            <a:ext cx="3391200" cy="2670449"/>
          </a:xfrm>
        </p:spPr>
        <p:txBody>
          <a:bodyPr>
            <a:normAutofit/>
          </a:bodyPr>
          <a:lstStyle/>
          <a:p>
            <a:r>
              <a:rPr lang="en-US" dirty="0"/>
              <a:t>Complete and Integrated</a:t>
            </a:r>
          </a:p>
          <a:p>
            <a:pPr marL="285750" indent="-285750">
              <a:buSzPct val="100000"/>
              <a:buFont typeface="Wingdings" panose="05000000000000000000" pitchFamily="2" charset="2"/>
              <a:buChar char="§"/>
            </a:pPr>
            <a:r>
              <a:rPr lang="en-US" sz="1400" dirty="0"/>
              <a:t>All essential business functions – </a:t>
            </a:r>
            <a:br>
              <a:rPr lang="en-US" sz="1400" dirty="0"/>
            </a:br>
            <a:r>
              <a:rPr lang="en-US" sz="1400" dirty="0"/>
              <a:t>from accounting and sales to purchasing and inventory</a:t>
            </a:r>
          </a:p>
          <a:p>
            <a:pPr marL="285750" indent="-285750">
              <a:buSzPct val="100000"/>
              <a:buFont typeface="Wingdings" panose="05000000000000000000" pitchFamily="2" charset="2"/>
              <a:buChar char="§"/>
            </a:pPr>
            <a:r>
              <a:rPr lang="en-US" sz="1400" dirty="0"/>
              <a:t>Available “out of the box”</a:t>
            </a:r>
          </a:p>
          <a:p>
            <a:pPr marL="285750" indent="-285750">
              <a:buSzPct val="100000"/>
              <a:buFont typeface="Wingdings" panose="05000000000000000000" pitchFamily="2" charset="2"/>
              <a:buChar char="§"/>
            </a:pPr>
            <a:r>
              <a:rPr lang="en-US" sz="1400" dirty="0"/>
              <a:t>Gain complete visibility and control</a:t>
            </a:r>
          </a:p>
          <a:p>
            <a:endParaRPr lang="de-DE" sz="1400" dirty="0"/>
          </a:p>
        </p:txBody>
      </p:sp>
      <p:sp>
        <p:nvSpPr>
          <p:cNvPr id="8" name="Title 7"/>
          <p:cNvSpPr>
            <a:spLocks noGrp="1"/>
          </p:cNvSpPr>
          <p:nvPr>
            <p:ph type="title"/>
          </p:nvPr>
        </p:nvSpPr>
        <p:spPr>
          <a:xfrm>
            <a:off x="504001" y="504000"/>
            <a:ext cx="11186476" cy="738664"/>
          </a:xfrm>
        </p:spPr>
        <p:txBody>
          <a:bodyPr/>
          <a:lstStyle/>
          <a:p>
            <a:r>
              <a:rPr lang="en-US" dirty="0"/>
              <a:t>Easy to Set Up, Use and Optimize</a:t>
            </a:r>
            <a:br>
              <a:rPr lang="en-US" dirty="0"/>
            </a:br>
            <a:r>
              <a:rPr lang="en-US" b="0" dirty="0"/>
              <a:t>Get started quickly and see results</a:t>
            </a:r>
            <a:endParaRPr lang="de-DE" dirty="0"/>
          </a:p>
        </p:txBody>
      </p:sp>
      <p:pic>
        <p:nvPicPr>
          <p:cNvPr id="9" name="Picture 8"/>
          <p:cNvPicPr>
            <a:picLocks noChangeAspect="1"/>
          </p:cNvPicPr>
          <p:nvPr/>
        </p:nvPicPr>
        <p:blipFill>
          <a:blip r:embed="rId2"/>
          <a:stretch>
            <a:fillRect/>
          </a:stretch>
        </p:blipFill>
        <p:spPr>
          <a:xfrm>
            <a:off x="5354483" y="1821731"/>
            <a:ext cx="1485510" cy="1485510"/>
          </a:xfrm>
          <a:prstGeom prst="rect">
            <a:avLst/>
          </a:prstGeom>
        </p:spPr>
      </p:pic>
      <p:pic>
        <p:nvPicPr>
          <p:cNvPr id="10" name="Picture 9"/>
          <p:cNvPicPr>
            <a:picLocks noChangeAspect="1"/>
          </p:cNvPicPr>
          <p:nvPr/>
        </p:nvPicPr>
        <p:blipFill>
          <a:blip r:embed="rId3"/>
          <a:stretch>
            <a:fillRect/>
          </a:stretch>
        </p:blipFill>
        <p:spPr>
          <a:xfrm>
            <a:off x="8855666" y="1549905"/>
            <a:ext cx="2029162" cy="2029162"/>
          </a:xfrm>
          <a:prstGeom prst="rect">
            <a:avLst/>
          </a:prstGeom>
        </p:spPr>
      </p:pic>
      <p:pic>
        <p:nvPicPr>
          <p:cNvPr id="11" name="Picture 10"/>
          <p:cNvPicPr>
            <a:picLocks noChangeAspect="1"/>
          </p:cNvPicPr>
          <p:nvPr/>
        </p:nvPicPr>
        <p:blipFill>
          <a:blip r:embed="rId4"/>
          <a:stretch>
            <a:fillRect/>
          </a:stretch>
        </p:blipFill>
        <p:spPr>
          <a:xfrm>
            <a:off x="1613709" y="1866812"/>
            <a:ext cx="1406121" cy="1406121"/>
          </a:xfrm>
          <a:prstGeom prst="rect">
            <a:avLst/>
          </a:prstGeom>
        </p:spPr>
      </p:pic>
    </p:spTree>
    <p:extLst>
      <p:ext uri="{BB962C8B-B14F-4D97-AF65-F5344CB8AC3E}">
        <p14:creationId xmlns:p14="http://schemas.microsoft.com/office/powerpoint/2010/main" val="422122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392" y="3030713"/>
            <a:ext cx="3389852" cy="276999"/>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Used by </a:t>
            </a:r>
            <a:r>
              <a:rPr lang="en-US" sz="1600" b="1" dirty="0">
                <a:solidFill>
                  <a:srgbClr val="F0AB00"/>
                </a:solidFill>
                <a:latin typeface="BentonSans Bold" panose="02000803000000020004" pitchFamily="2" charset="0"/>
                <a:ea typeface="Arial Unicode MS" pitchFamily="34" charset="-128"/>
                <a:cs typeface="Arial Unicode MS" pitchFamily="34" charset="-128"/>
              </a:rPr>
              <a:t>65</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,000</a:t>
            </a:r>
            <a:r>
              <a:rPr kumimoji="0" lang="en-US" sz="18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customers</a:t>
            </a:r>
          </a:p>
        </p:txBody>
      </p:sp>
      <p:sp>
        <p:nvSpPr>
          <p:cNvPr id="15" name="TextBox 14"/>
          <p:cNvSpPr txBox="1"/>
          <p:nvPr/>
        </p:nvSpPr>
        <p:spPr>
          <a:xfrm>
            <a:off x="4741164" y="3030713"/>
            <a:ext cx="3254037"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Available as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50</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 country localizations and in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28</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 languages</a:t>
            </a:r>
          </a:p>
        </p:txBody>
      </p:sp>
      <p:sp>
        <p:nvSpPr>
          <p:cNvPr id="23" name="TextBox 22"/>
          <p:cNvSpPr txBox="1"/>
          <p:nvPr/>
        </p:nvSpPr>
        <p:spPr>
          <a:xfrm>
            <a:off x="8620601" y="3027721"/>
            <a:ext cx="3129557" cy="52322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~300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Software Solution Partners with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500+</a:t>
            </a:r>
            <a:r>
              <a:rPr kumimoji="0" lang="en-US" sz="1800" b="0"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solutions </a:t>
            </a:r>
          </a:p>
        </p:txBody>
      </p:sp>
      <p:sp>
        <p:nvSpPr>
          <p:cNvPr id="32" name="TextBox 31"/>
          <p:cNvSpPr txBox="1"/>
          <p:nvPr/>
        </p:nvSpPr>
        <p:spPr>
          <a:xfrm>
            <a:off x="850392" y="5294174"/>
            <a:ext cx="3389852" cy="461665"/>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Implemented by more than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700</a:t>
            </a:r>
            <a:r>
              <a:rPr kumimoji="0" lang="en-US" sz="16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Value Added Resellers worldwide</a:t>
            </a:r>
          </a:p>
        </p:txBody>
      </p:sp>
      <p:sp>
        <p:nvSpPr>
          <p:cNvPr id="35" name="TextBox 34"/>
          <p:cNvSpPr txBox="1"/>
          <p:nvPr/>
        </p:nvSpPr>
        <p:spPr>
          <a:xfrm>
            <a:off x="4741164" y="5294174"/>
            <a:ext cx="3254037"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SAP Business One is used in </a:t>
            </a: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170</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countries  </a:t>
            </a:r>
            <a:endPar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38" name="TextBox 37"/>
          <p:cNvSpPr txBox="1"/>
          <p:nvPr/>
        </p:nvSpPr>
        <p:spPr>
          <a:xfrm>
            <a:off x="8631936" y="5263396"/>
            <a:ext cx="3389852" cy="492443"/>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360+</a:t>
            </a:r>
            <a:r>
              <a:rPr kumimoji="0" lang="en-US" sz="1800" b="1" i="0" u="none" strike="noStrike" kern="1200" cap="none" spc="0" normalizeH="0" baseline="0" noProof="0" dirty="0">
                <a:ln>
                  <a:noFill/>
                </a:ln>
                <a:solidFill>
                  <a:srgbClr val="F0AB00"/>
                </a:solidFill>
                <a:effectLst/>
                <a:uLnTx/>
                <a:uFillTx/>
                <a:latin typeface="BentonSans Book" panose="02000503000000020004" pitchFamily="2" charset="0"/>
                <a:ea typeface="Arial Unicode MS" pitchFamily="34" charset="-128"/>
                <a:cs typeface="Arial Unicode MS" pitchFamily="34" charset="-128"/>
              </a:rPr>
              <a:t>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large enterprises are running SAP Business One in </a:t>
            </a:r>
            <a:r>
              <a:rPr kumimoji="0" lang="en-US" sz="1400" b="1" i="0" u="none" strike="noStrike" kern="1200" cap="none" spc="0" normalizeH="0" baseline="0" noProof="0" dirty="0">
                <a:ln>
                  <a:noFill/>
                </a:ln>
                <a:solidFill>
                  <a:srgbClr val="F0AB00"/>
                </a:solidFill>
                <a:effectLst/>
                <a:uLnTx/>
                <a:uFillTx/>
                <a:latin typeface="BentonSans Bold" panose="02000803000000020004" pitchFamily="2" charset="0"/>
                <a:ea typeface="Arial Unicode MS" pitchFamily="34" charset="-128"/>
                <a:cs typeface="Arial Unicode MS" pitchFamily="34" charset="-128"/>
              </a:rPr>
              <a:t>5,600+ </a:t>
            </a:r>
            <a: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t>subsidiaries </a:t>
            </a:r>
            <a:endPar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pic>
        <p:nvPicPr>
          <p:cNvPr id="20" name="Picture 19"/>
          <p:cNvPicPr>
            <a:picLocks noChangeAspect="1"/>
          </p:cNvPicPr>
          <p:nvPr/>
        </p:nvPicPr>
        <p:blipFill>
          <a:blip r:embed="rId2"/>
          <a:stretch>
            <a:fillRect/>
          </a:stretch>
        </p:blipFill>
        <p:spPr>
          <a:xfrm>
            <a:off x="591649" y="4134286"/>
            <a:ext cx="1238448" cy="1238448"/>
          </a:xfrm>
          <a:prstGeom prst="rect">
            <a:avLst/>
          </a:prstGeom>
        </p:spPr>
      </p:pic>
      <p:pic>
        <p:nvPicPr>
          <p:cNvPr id="29" name="Picture 28"/>
          <p:cNvPicPr>
            <a:picLocks noChangeAspect="1"/>
          </p:cNvPicPr>
          <p:nvPr/>
        </p:nvPicPr>
        <p:blipFill>
          <a:blip r:embed="rId3"/>
          <a:stretch>
            <a:fillRect/>
          </a:stretch>
        </p:blipFill>
        <p:spPr>
          <a:xfrm>
            <a:off x="8383531" y="4097941"/>
            <a:ext cx="1307333" cy="1307333"/>
          </a:xfrm>
          <a:prstGeom prst="rect">
            <a:avLst/>
          </a:prstGeom>
        </p:spPr>
      </p:pic>
      <p:pic>
        <p:nvPicPr>
          <p:cNvPr id="33" name="Picture 32"/>
          <p:cNvPicPr>
            <a:picLocks noChangeAspect="1"/>
          </p:cNvPicPr>
          <p:nvPr/>
        </p:nvPicPr>
        <p:blipFill>
          <a:blip r:embed="rId4"/>
          <a:stretch>
            <a:fillRect/>
          </a:stretch>
        </p:blipFill>
        <p:spPr>
          <a:xfrm>
            <a:off x="7995201" y="1445176"/>
            <a:ext cx="2083992" cy="2083992"/>
          </a:xfrm>
          <a:prstGeom prst="rect">
            <a:avLst/>
          </a:prstGeom>
        </p:spPr>
      </p:pic>
      <p:pic>
        <p:nvPicPr>
          <p:cNvPr id="36" name="Picture 35"/>
          <p:cNvPicPr>
            <a:picLocks noChangeAspect="1"/>
          </p:cNvPicPr>
          <p:nvPr/>
        </p:nvPicPr>
        <p:blipFill>
          <a:blip r:embed="rId5"/>
          <a:stretch>
            <a:fillRect/>
          </a:stretch>
        </p:blipFill>
        <p:spPr>
          <a:xfrm>
            <a:off x="610036" y="1819327"/>
            <a:ext cx="1201673" cy="1201673"/>
          </a:xfrm>
          <a:prstGeom prst="rect">
            <a:avLst/>
          </a:prstGeom>
        </p:spPr>
      </p:pic>
      <p:pic>
        <p:nvPicPr>
          <p:cNvPr id="39" name="Picture 38"/>
          <p:cNvPicPr>
            <a:picLocks noChangeAspect="1"/>
          </p:cNvPicPr>
          <p:nvPr/>
        </p:nvPicPr>
        <p:blipFill>
          <a:blip r:embed="rId6"/>
          <a:stretch>
            <a:fillRect/>
          </a:stretch>
        </p:blipFill>
        <p:spPr>
          <a:xfrm>
            <a:off x="4389388" y="1597165"/>
            <a:ext cx="1778235" cy="1780013"/>
          </a:xfrm>
          <a:prstGeom prst="rect">
            <a:avLst/>
          </a:prstGeom>
        </p:spPr>
      </p:pic>
      <p:pic>
        <p:nvPicPr>
          <p:cNvPr id="47" name="Picture 46"/>
          <p:cNvPicPr>
            <a:picLocks noChangeAspect="1"/>
          </p:cNvPicPr>
          <p:nvPr/>
        </p:nvPicPr>
        <p:blipFill>
          <a:blip r:embed="rId7"/>
          <a:stretch>
            <a:fillRect/>
          </a:stretch>
        </p:blipFill>
        <p:spPr>
          <a:xfrm>
            <a:off x="4586313" y="4059415"/>
            <a:ext cx="1384384" cy="1384384"/>
          </a:xfrm>
          <a:prstGeom prst="rect">
            <a:avLst/>
          </a:prstGeom>
        </p:spPr>
      </p:pic>
      <p:sp>
        <p:nvSpPr>
          <p:cNvPr id="16" name="Title"/>
          <p:cNvSpPr>
            <a:spLocks noGrp="1"/>
          </p:cNvSpPr>
          <p:nvPr>
            <p:ph type="title"/>
          </p:nvPr>
        </p:nvSpPr>
        <p:spPr bwMode="gray">
          <a:xfrm>
            <a:off x="504001" y="504000"/>
            <a:ext cx="11186476" cy="677108"/>
          </a:xfrm>
        </p:spPr>
        <p:txBody>
          <a:bodyPr/>
          <a:lstStyle/>
          <a:p>
            <a:r>
              <a:rPr lang="en-US" dirty="0"/>
              <a:t>SAP Business One</a:t>
            </a:r>
            <a:br>
              <a:rPr lang="en-US" dirty="0"/>
            </a:br>
            <a:r>
              <a:rPr lang="en-US" sz="2000" b="0" dirty="0"/>
              <a:t>SAP’s best selling ERP solution by number of customers</a:t>
            </a:r>
          </a:p>
        </p:txBody>
      </p:sp>
    </p:spTree>
    <p:extLst>
      <p:ext uri="{BB962C8B-B14F-4D97-AF65-F5344CB8AC3E}">
        <p14:creationId xmlns:p14="http://schemas.microsoft.com/office/powerpoint/2010/main" val="2010943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3999" y="3090446"/>
            <a:ext cx="11511537" cy="677108"/>
          </a:xfrm>
        </p:spPr>
        <p:txBody>
          <a:bodyPr/>
          <a:lstStyle/>
          <a:p>
            <a:r>
              <a:rPr lang="en-US" dirty="0"/>
              <a:t>Appendix</a:t>
            </a:r>
            <a:endParaRPr lang="en-US" dirty="0">
              <a:solidFill>
                <a:schemeClr val="accent1"/>
              </a:solidFill>
            </a:endParaRPr>
          </a:p>
        </p:txBody>
      </p:sp>
    </p:spTree>
    <p:extLst>
      <p:ext uri="{BB962C8B-B14F-4D97-AF65-F5344CB8AC3E}">
        <p14:creationId xmlns:p14="http://schemas.microsoft.com/office/powerpoint/2010/main" val="212198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677108"/>
          </a:xfrm>
        </p:spPr>
        <p:txBody>
          <a:bodyPr/>
          <a:lstStyle/>
          <a:p>
            <a:r>
              <a:rPr lang="en-US" dirty="0"/>
              <a:t>SAP Business One Positioning for Small and Midsize Enterprises</a:t>
            </a:r>
            <a:br>
              <a:rPr lang="en-US" dirty="0"/>
            </a:br>
            <a:r>
              <a:rPr lang="en-US" sz="2000" b="0" dirty="0"/>
              <a:t>The SME ERP solution that uses in-memory technology and offers “freedom of choice” deployment</a:t>
            </a:r>
            <a:endParaRPr lang="en-US" b="0" dirty="0"/>
          </a:p>
        </p:txBody>
      </p:sp>
      <p:pic>
        <p:nvPicPr>
          <p:cNvPr id="53" name="Picture 52">
            <a:extLst>
              <a:ext uri="{FF2B5EF4-FFF2-40B4-BE49-F238E27FC236}">
                <a16:creationId xmlns:a16="http://schemas.microsoft.com/office/drawing/2014/main" id="{2DB35296-871E-4822-BDD5-360D034CB160}"/>
              </a:ext>
            </a:extLst>
          </p:cNvPr>
          <p:cNvPicPr>
            <a:picLocks noChangeAspect="1"/>
          </p:cNvPicPr>
          <p:nvPr/>
        </p:nvPicPr>
        <p:blipFill>
          <a:blip r:embed="rId2"/>
          <a:stretch>
            <a:fillRect/>
          </a:stretch>
        </p:blipFill>
        <p:spPr>
          <a:xfrm>
            <a:off x="1716488" y="1404783"/>
            <a:ext cx="8759115" cy="4805560"/>
          </a:xfrm>
          <a:prstGeom prst="rect">
            <a:avLst/>
          </a:prstGeom>
        </p:spPr>
      </p:pic>
    </p:spTree>
    <p:extLst>
      <p:ext uri="{BB962C8B-B14F-4D97-AF65-F5344CB8AC3E}">
        <p14:creationId xmlns:p14="http://schemas.microsoft.com/office/powerpoint/2010/main" val="79930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a:spLocks noChangeArrowheads="1"/>
          </p:cNvSpPr>
          <p:nvPr/>
        </p:nvSpPr>
        <p:spPr bwMode="gray">
          <a:xfrm>
            <a:off x="405611" y="1544680"/>
            <a:ext cx="11263760" cy="1537527"/>
          </a:xfrm>
          <a:prstGeom prst="rect">
            <a:avLst/>
          </a:prstGeom>
          <a:solidFill>
            <a:srgbClr val="0FAAFF"/>
          </a:solidFill>
          <a:ln w="12700">
            <a:solidFill>
              <a:srgbClr val="0FAAFF"/>
            </a:solidFill>
            <a:miter lim="800000"/>
            <a:headEnd/>
            <a:tailEnd/>
          </a:ln>
        </p:spPr>
        <p:txBody>
          <a:bodyPr tIns="144000" anchor="ctr" anchorCtr="1"/>
          <a:lstStyle/>
          <a:p>
            <a:pPr marL="195263" marR="0" lvl="0" indent="-195263" algn="ctr" defTabSz="1088776" rtl="0" eaLnBrk="0" fontAlgn="auto" latinLnBrk="0" hangingPunct="0">
              <a:lnSpc>
                <a:spcPct val="50000"/>
              </a:lnSpc>
              <a:spcBef>
                <a:spcPct val="45000"/>
              </a:spcBef>
              <a:spcAft>
                <a:spcPct val="15000"/>
              </a:spcAft>
              <a:buClr>
                <a:srgbClr val="CCCCCC"/>
              </a:buClr>
              <a:buSzTx/>
              <a:buFontTx/>
              <a:buNone/>
              <a:tabLst/>
              <a:defRPr/>
            </a:pPr>
            <a:endParaRPr kumimoji="0" lang="en-US"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2" name="Title 1"/>
          <p:cNvSpPr>
            <a:spLocks noGrp="1"/>
          </p:cNvSpPr>
          <p:nvPr>
            <p:ph type="title"/>
          </p:nvPr>
        </p:nvSpPr>
        <p:spPr/>
        <p:txBody>
          <a:bodyPr/>
          <a:lstStyle/>
          <a:p>
            <a:r>
              <a:rPr lang="en-US" dirty="0"/>
              <a:t>SAP Business One K</a:t>
            </a:r>
            <a:r>
              <a:rPr lang="en-US" b="1" dirty="0"/>
              <a:t>ey Functionality</a:t>
            </a:r>
            <a:endParaRPr lang="de-DE" b="1" dirty="0"/>
          </a:p>
        </p:txBody>
      </p:sp>
      <p:sp>
        <p:nvSpPr>
          <p:cNvPr id="57" name="Rectangle 56"/>
          <p:cNvSpPr>
            <a:spLocks noChangeArrowheads="1"/>
          </p:cNvSpPr>
          <p:nvPr/>
        </p:nvSpPr>
        <p:spPr bwMode="gray">
          <a:xfrm>
            <a:off x="405610" y="1123140"/>
            <a:ext cx="11263761" cy="407287"/>
          </a:xfrm>
          <a:prstGeom prst="rect">
            <a:avLst/>
          </a:prstGeom>
          <a:solidFill>
            <a:schemeClr val="accent1">
              <a:lumMod val="60000"/>
              <a:lumOff val="40000"/>
            </a:schemeClr>
          </a:solidFill>
          <a:ln w="12700">
            <a:noFill/>
            <a:miter lim="800000"/>
            <a:headEnd/>
            <a:tailEnd/>
          </a:ln>
        </p:spPr>
        <p:txBody>
          <a:bodyPr tIns="144000" anchor="ctr" anchorCtr="1"/>
          <a:lstStyle/>
          <a:p>
            <a:pPr marL="195263" marR="0" lvl="0" indent="-195263" algn="ctr" defTabSz="1088776" rtl="0" eaLnBrk="0" fontAlgn="auto" latinLnBrk="0" hangingPunct="0">
              <a:lnSpc>
                <a:spcPct val="50000"/>
              </a:lnSpc>
              <a:spcBef>
                <a:spcPct val="45000"/>
              </a:spcBef>
              <a:spcAft>
                <a:spcPct val="15000"/>
              </a:spcAft>
              <a:buClr>
                <a:srgbClr val="CCCCCC"/>
              </a:buClr>
              <a:buSzTx/>
              <a:buFontTx/>
              <a:buNone/>
              <a:tabLst/>
              <a:defRPr/>
            </a:pPr>
            <a:endParaRPr kumimoji="0" lang="en-US" sz="1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61" name="TextBox 60"/>
          <p:cNvSpPr txBox="1"/>
          <p:nvPr/>
        </p:nvSpPr>
        <p:spPr>
          <a:xfrm>
            <a:off x="9320066" y="1181191"/>
            <a:ext cx="2349306"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Multilingualism/Localizations</a:t>
            </a:r>
          </a:p>
        </p:txBody>
      </p:sp>
      <p:sp>
        <p:nvSpPr>
          <p:cNvPr id="62" name="TextBox 61"/>
          <p:cNvSpPr txBox="1"/>
          <p:nvPr/>
        </p:nvSpPr>
        <p:spPr>
          <a:xfrm>
            <a:off x="6619478" y="1188416"/>
            <a:ext cx="1868703"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Analytics/Dashboards</a:t>
            </a:r>
          </a:p>
        </p:txBody>
      </p:sp>
      <p:sp>
        <p:nvSpPr>
          <p:cNvPr id="63" name="TextBox 62"/>
          <p:cNvSpPr txBox="1"/>
          <p:nvPr/>
        </p:nvSpPr>
        <p:spPr>
          <a:xfrm>
            <a:off x="4655663" y="1194782"/>
            <a:ext cx="718615" cy="276999"/>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Mobile</a:t>
            </a:r>
          </a:p>
        </p:txBody>
      </p:sp>
      <p:sp>
        <p:nvSpPr>
          <p:cNvPr id="64" name="TextBox 63"/>
          <p:cNvSpPr txBox="1"/>
          <p:nvPr/>
        </p:nvSpPr>
        <p:spPr>
          <a:xfrm>
            <a:off x="1389384" y="1173873"/>
            <a:ext cx="2501284" cy="271869"/>
          </a:xfrm>
          <a:prstGeom prst="rect">
            <a:avLst/>
          </a:prstGeom>
          <a:noFill/>
        </p:spPr>
        <p:txBody>
          <a:bodyPr wrap="square" rtlCol="0">
            <a:spAutoFit/>
          </a:bodyPr>
          <a:lstStyle/>
          <a:p>
            <a:pPr marL="0" marR="0" lvl="0" indent="0" algn="l" defTabSz="1088776" rtl="0" eaLnBrk="1" fontAlgn="base" latinLnBrk="0" hangingPunct="1">
              <a:lnSpc>
                <a:spcPts val="1400"/>
              </a:lnSpc>
              <a:spcBef>
                <a:spcPts val="6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SAP Business One Client</a:t>
            </a:r>
          </a:p>
        </p:txBody>
      </p:sp>
      <p:sp>
        <p:nvSpPr>
          <p:cNvPr id="32" name="Freeform 182"/>
          <p:cNvSpPr>
            <a:spLocks noEditPoints="1"/>
          </p:cNvSpPr>
          <p:nvPr/>
        </p:nvSpPr>
        <p:spPr bwMode="auto">
          <a:xfrm>
            <a:off x="4496029" y="1158940"/>
            <a:ext cx="200928" cy="335193"/>
          </a:xfrm>
          <a:custGeom>
            <a:avLst/>
            <a:gdLst>
              <a:gd name="T0" fmla="*/ 112 w 132"/>
              <a:gd name="T1" fmla="*/ 0 h 220"/>
              <a:gd name="T2" fmla="*/ 21 w 132"/>
              <a:gd name="T3" fmla="*/ 0 h 220"/>
              <a:gd name="T4" fmla="*/ 0 w 132"/>
              <a:gd name="T5" fmla="*/ 20 h 220"/>
              <a:gd name="T6" fmla="*/ 0 w 132"/>
              <a:gd name="T7" fmla="*/ 199 h 220"/>
              <a:gd name="T8" fmla="*/ 21 w 132"/>
              <a:gd name="T9" fmla="*/ 220 h 220"/>
              <a:gd name="T10" fmla="*/ 112 w 132"/>
              <a:gd name="T11" fmla="*/ 220 h 220"/>
              <a:gd name="T12" fmla="*/ 132 w 132"/>
              <a:gd name="T13" fmla="*/ 199 h 220"/>
              <a:gd name="T14" fmla="*/ 132 w 132"/>
              <a:gd name="T15" fmla="*/ 20 h 220"/>
              <a:gd name="T16" fmla="*/ 112 w 132"/>
              <a:gd name="T17" fmla="*/ 0 h 220"/>
              <a:gd name="T18" fmla="*/ 52 w 132"/>
              <a:gd name="T19" fmla="*/ 9 h 220"/>
              <a:gd name="T20" fmla="*/ 80 w 132"/>
              <a:gd name="T21" fmla="*/ 9 h 220"/>
              <a:gd name="T22" fmla="*/ 83 w 132"/>
              <a:gd name="T23" fmla="*/ 12 h 220"/>
              <a:gd name="T24" fmla="*/ 80 w 132"/>
              <a:gd name="T25" fmla="*/ 15 h 220"/>
              <a:gd name="T26" fmla="*/ 52 w 132"/>
              <a:gd name="T27" fmla="*/ 15 h 220"/>
              <a:gd name="T28" fmla="*/ 49 w 132"/>
              <a:gd name="T29" fmla="*/ 12 h 220"/>
              <a:gd name="T30" fmla="*/ 52 w 132"/>
              <a:gd name="T31" fmla="*/ 9 h 220"/>
              <a:gd name="T32" fmla="*/ 66 w 132"/>
              <a:gd name="T33" fmla="*/ 213 h 220"/>
              <a:gd name="T34" fmla="*/ 59 w 132"/>
              <a:gd name="T35" fmla="*/ 205 h 220"/>
              <a:gd name="T36" fmla="*/ 66 w 132"/>
              <a:gd name="T37" fmla="*/ 198 h 220"/>
              <a:gd name="T38" fmla="*/ 74 w 132"/>
              <a:gd name="T39" fmla="*/ 205 h 220"/>
              <a:gd name="T40" fmla="*/ 66 w 132"/>
              <a:gd name="T41" fmla="*/ 213 h 220"/>
              <a:gd name="T42" fmla="*/ 119 w 132"/>
              <a:gd name="T43" fmla="*/ 190 h 220"/>
              <a:gd name="T44" fmla="*/ 118 w 132"/>
              <a:gd name="T45" fmla="*/ 191 h 220"/>
              <a:gd name="T46" fmla="*/ 15 w 132"/>
              <a:gd name="T47" fmla="*/ 191 h 220"/>
              <a:gd name="T48" fmla="*/ 14 w 132"/>
              <a:gd name="T49" fmla="*/ 190 h 220"/>
              <a:gd name="T50" fmla="*/ 14 w 132"/>
              <a:gd name="T51" fmla="*/ 27 h 220"/>
              <a:gd name="T52" fmla="*/ 15 w 132"/>
              <a:gd name="T53" fmla="*/ 26 h 220"/>
              <a:gd name="T54" fmla="*/ 118 w 132"/>
              <a:gd name="T55" fmla="*/ 26 h 220"/>
              <a:gd name="T56" fmla="*/ 119 w 132"/>
              <a:gd name="T57" fmla="*/ 27 h 220"/>
              <a:gd name="T58" fmla="*/ 119 w 132"/>
              <a:gd name="T59"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20">
                <a:moveTo>
                  <a:pt x="112" y="0"/>
                </a:moveTo>
                <a:cubicBezTo>
                  <a:pt x="21" y="0"/>
                  <a:pt x="21" y="0"/>
                  <a:pt x="21" y="0"/>
                </a:cubicBezTo>
                <a:cubicBezTo>
                  <a:pt x="7" y="0"/>
                  <a:pt x="0" y="6"/>
                  <a:pt x="0" y="20"/>
                </a:cubicBezTo>
                <a:cubicBezTo>
                  <a:pt x="0" y="199"/>
                  <a:pt x="0" y="199"/>
                  <a:pt x="0" y="199"/>
                </a:cubicBezTo>
                <a:cubicBezTo>
                  <a:pt x="0" y="214"/>
                  <a:pt x="7" y="220"/>
                  <a:pt x="21" y="220"/>
                </a:cubicBezTo>
                <a:cubicBezTo>
                  <a:pt x="112" y="220"/>
                  <a:pt x="112" y="220"/>
                  <a:pt x="112" y="220"/>
                </a:cubicBezTo>
                <a:cubicBezTo>
                  <a:pt x="126" y="220"/>
                  <a:pt x="132" y="214"/>
                  <a:pt x="132" y="199"/>
                </a:cubicBezTo>
                <a:cubicBezTo>
                  <a:pt x="132" y="20"/>
                  <a:pt x="132" y="20"/>
                  <a:pt x="132" y="20"/>
                </a:cubicBezTo>
                <a:cubicBezTo>
                  <a:pt x="132" y="6"/>
                  <a:pt x="126" y="0"/>
                  <a:pt x="112" y="0"/>
                </a:cubicBezTo>
                <a:close/>
                <a:moveTo>
                  <a:pt x="52" y="9"/>
                </a:moveTo>
                <a:cubicBezTo>
                  <a:pt x="80" y="9"/>
                  <a:pt x="80" y="9"/>
                  <a:pt x="80" y="9"/>
                </a:cubicBezTo>
                <a:cubicBezTo>
                  <a:pt x="82" y="9"/>
                  <a:pt x="83" y="10"/>
                  <a:pt x="83" y="12"/>
                </a:cubicBezTo>
                <a:cubicBezTo>
                  <a:pt x="83" y="13"/>
                  <a:pt x="82" y="15"/>
                  <a:pt x="80" y="15"/>
                </a:cubicBezTo>
                <a:cubicBezTo>
                  <a:pt x="52" y="15"/>
                  <a:pt x="52" y="15"/>
                  <a:pt x="52" y="15"/>
                </a:cubicBezTo>
                <a:cubicBezTo>
                  <a:pt x="50" y="15"/>
                  <a:pt x="49" y="13"/>
                  <a:pt x="49" y="12"/>
                </a:cubicBezTo>
                <a:cubicBezTo>
                  <a:pt x="49" y="10"/>
                  <a:pt x="50" y="9"/>
                  <a:pt x="52" y="9"/>
                </a:cubicBezTo>
                <a:close/>
                <a:moveTo>
                  <a:pt x="66" y="213"/>
                </a:moveTo>
                <a:cubicBezTo>
                  <a:pt x="62" y="213"/>
                  <a:pt x="59" y="210"/>
                  <a:pt x="59" y="205"/>
                </a:cubicBezTo>
                <a:cubicBezTo>
                  <a:pt x="59" y="201"/>
                  <a:pt x="62" y="198"/>
                  <a:pt x="66" y="198"/>
                </a:cubicBezTo>
                <a:cubicBezTo>
                  <a:pt x="71" y="198"/>
                  <a:pt x="74" y="201"/>
                  <a:pt x="74" y="205"/>
                </a:cubicBezTo>
                <a:cubicBezTo>
                  <a:pt x="74" y="210"/>
                  <a:pt x="71" y="213"/>
                  <a:pt x="66" y="213"/>
                </a:cubicBezTo>
                <a:close/>
                <a:moveTo>
                  <a:pt x="119" y="190"/>
                </a:moveTo>
                <a:cubicBezTo>
                  <a:pt x="119" y="191"/>
                  <a:pt x="118" y="191"/>
                  <a:pt x="118" y="191"/>
                </a:cubicBezTo>
                <a:cubicBezTo>
                  <a:pt x="15" y="191"/>
                  <a:pt x="15" y="191"/>
                  <a:pt x="15" y="191"/>
                </a:cubicBezTo>
                <a:cubicBezTo>
                  <a:pt x="14" y="191"/>
                  <a:pt x="14" y="191"/>
                  <a:pt x="14" y="190"/>
                </a:cubicBezTo>
                <a:cubicBezTo>
                  <a:pt x="14" y="27"/>
                  <a:pt x="14" y="27"/>
                  <a:pt x="14" y="27"/>
                </a:cubicBezTo>
                <a:cubicBezTo>
                  <a:pt x="14" y="27"/>
                  <a:pt x="14" y="26"/>
                  <a:pt x="15" y="26"/>
                </a:cubicBezTo>
                <a:cubicBezTo>
                  <a:pt x="118" y="26"/>
                  <a:pt x="118" y="26"/>
                  <a:pt x="118" y="26"/>
                </a:cubicBezTo>
                <a:cubicBezTo>
                  <a:pt x="118" y="26"/>
                  <a:pt x="119" y="27"/>
                  <a:pt x="119" y="27"/>
                </a:cubicBezTo>
                <a:lnTo>
                  <a:pt x="119" y="19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496"/>
          <p:cNvSpPr>
            <a:spLocks noChangeAspect="1" noEditPoints="1"/>
          </p:cNvSpPr>
          <p:nvPr/>
        </p:nvSpPr>
        <p:spPr bwMode="auto">
          <a:xfrm>
            <a:off x="9025009" y="1169674"/>
            <a:ext cx="321600" cy="321035"/>
          </a:xfrm>
          <a:custGeom>
            <a:avLst/>
            <a:gdLst>
              <a:gd name="T0" fmla="*/ 431 w 652"/>
              <a:gd name="T1" fmla="*/ 68 h 651"/>
              <a:gd name="T2" fmla="*/ 442 w 652"/>
              <a:gd name="T3" fmla="*/ 65 h 651"/>
              <a:gd name="T4" fmla="*/ 380 w 652"/>
              <a:gd name="T5" fmla="*/ 136 h 651"/>
              <a:gd name="T6" fmla="*/ 362 w 652"/>
              <a:gd name="T7" fmla="*/ 158 h 651"/>
              <a:gd name="T8" fmla="*/ 335 w 652"/>
              <a:gd name="T9" fmla="*/ 113 h 651"/>
              <a:gd name="T10" fmla="*/ 336 w 652"/>
              <a:gd name="T11" fmla="*/ 85 h 651"/>
              <a:gd name="T12" fmla="*/ 299 w 652"/>
              <a:gd name="T13" fmla="*/ 106 h 651"/>
              <a:gd name="T14" fmla="*/ 263 w 652"/>
              <a:gd name="T15" fmla="*/ 118 h 651"/>
              <a:gd name="T16" fmla="*/ 272 w 652"/>
              <a:gd name="T17" fmla="*/ 88 h 651"/>
              <a:gd name="T18" fmla="*/ 248 w 652"/>
              <a:gd name="T19" fmla="*/ 67 h 651"/>
              <a:gd name="T20" fmla="*/ 320 w 652"/>
              <a:gd name="T21" fmla="*/ 53 h 651"/>
              <a:gd name="T22" fmla="*/ 357 w 652"/>
              <a:gd name="T23" fmla="*/ 62 h 651"/>
              <a:gd name="T24" fmla="*/ 205 w 652"/>
              <a:gd name="T25" fmla="*/ 69 h 651"/>
              <a:gd name="T26" fmla="*/ 237 w 652"/>
              <a:gd name="T27" fmla="*/ 58 h 651"/>
              <a:gd name="T28" fmla="*/ 275 w 652"/>
              <a:gd name="T29" fmla="*/ 54 h 651"/>
              <a:gd name="T30" fmla="*/ 221 w 652"/>
              <a:gd name="T31" fmla="*/ 116 h 651"/>
              <a:gd name="T32" fmla="*/ 190 w 652"/>
              <a:gd name="T33" fmla="*/ 89 h 651"/>
              <a:gd name="T34" fmla="*/ 224 w 652"/>
              <a:gd name="T35" fmla="*/ 87 h 651"/>
              <a:gd name="T36" fmla="*/ 233 w 652"/>
              <a:gd name="T37" fmla="*/ 178 h 651"/>
              <a:gd name="T38" fmla="*/ 175 w 652"/>
              <a:gd name="T39" fmla="*/ 84 h 651"/>
              <a:gd name="T40" fmla="*/ 142 w 652"/>
              <a:gd name="T41" fmla="*/ 95 h 651"/>
              <a:gd name="T42" fmla="*/ 153 w 652"/>
              <a:gd name="T43" fmla="*/ 93 h 651"/>
              <a:gd name="T44" fmla="*/ 219 w 652"/>
              <a:gd name="T45" fmla="*/ 60 h 651"/>
              <a:gd name="T46" fmla="*/ 209 w 652"/>
              <a:gd name="T47" fmla="*/ 76 h 651"/>
              <a:gd name="T48" fmla="*/ 219 w 652"/>
              <a:gd name="T49" fmla="*/ 80 h 651"/>
              <a:gd name="T50" fmla="*/ 184 w 652"/>
              <a:gd name="T51" fmla="*/ 74 h 651"/>
              <a:gd name="T52" fmla="*/ 375 w 652"/>
              <a:gd name="T53" fmla="*/ 141 h 651"/>
              <a:gd name="T54" fmla="*/ 107 w 652"/>
              <a:gd name="T55" fmla="*/ 94 h 651"/>
              <a:gd name="T56" fmla="*/ 167 w 652"/>
              <a:gd name="T57" fmla="*/ 89 h 651"/>
              <a:gd name="T58" fmla="*/ 185 w 652"/>
              <a:gd name="T59" fmla="*/ 105 h 651"/>
              <a:gd name="T60" fmla="*/ 158 w 652"/>
              <a:gd name="T61" fmla="*/ 161 h 651"/>
              <a:gd name="T62" fmla="*/ 210 w 652"/>
              <a:gd name="T63" fmla="*/ 124 h 651"/>
              <a:gd name="T64" fmla="*/ 223 w 652"/>
              <a:gd name="T65" fmla="*/ 139 h 651"/>
              <a:gd name="T66" fmla="*/ 200 w 652"/>
              <a:gd name="T67" fmla="*/ 174 h 651"/>
              <a:gd name="T68" fmla="*/ 150 w 652"/>
              <a:gd name="T69" fmla="*/ 210 h 651"/>
              <a:gd name="T70" fmla="*/ 82 w 652"/>
              <a:gd name="T71" fmla="*/ 249 h 651"/>
              <a:gd name="T72" fmla="*/ 135 w 652"/>
              <a:gd name="T73" fmla="*/ 327 h 651"/>
              <a:gd name="T74" fmla="*/ 214 w 652"/>
              <a:gd name="T75" fmla="*/ 367 h 651"/>
              <a:gd name="T76" fmla="*/ 205 w 652"/>
              <a:gd name="T77" fmla="*/ 504 h 651"/>
              <a:gd name="T78" fmla="*/ 196 w 652"/>
              <a:gd name="T79" fmla="*/ 576 h 651"/>
              <a:gd name="T80" fmla="*/ 176 w 652"/>
              <a:gd name="T81" fmla="*/ 559 h 651"/>
              <a:gd name="T82" fmla="*/ 129 w 652"/>
              <a:gd name="T83" fmla="*/ 412 h 651"/>
              <a:gd name="T84" fmla="*/ 85 w 652"/>
              <a:gd name="T85" fmla="*/ 309 h 651"/>
              <a:gd name="T86" fmla="*/ 174 w 652"/>
              <a:gd name="T87" fmla="*/ 112 h 651"/>
              <a:gd name="T88" fmla="*/ 149 w 652"/>
              <a:gd name="T89" fmla="*/ 291 h 651"/>
              <a:gd name="T90" fmla="*/ 626 w 652"/>
              <a:gd name="T91" fmla="*/ 302 h 651"/>
              <a:gd name="T92" fmla="*/ 567 w 652"/>
              <a:gd name="T93" fmla="*/ 260 h 651"/>
              <a:gd name="T94" fmla="*/ 500 w 652"/>
              <a:gd name="T95" fmla="*/ 272 h 651"/>
              <a:gd name="T96" fmla="*/ 490 w 652"/>
              <a:gd name="T97" fmla="*/ 468 h 651"/>
              <a:gd name="T98" fmla="*/ 415 w 652"/>
              <a:gd name="T99" fmla="*/ 361 h 651"/>
              <a:gd name="T100" fmla="*/ 344 w 652"/>
              <a:gd name="T101" fmla="*/ 254 h 651"/>
              <a:gd name="T102" fmla="*/ 499 w 652"/>
              <a:gd name="T103" fmla="*/ 217 h 651"/>
              <a:gd name="T104" fmla="*/ 492 w 652"/>
              <a:gd name="T105" fmla="*/ 181 h 651"/>
              <a:gd name="T106" fmla="*/ 459 w 652"/>
              <a:gd name="T107" fmla="*/ 204 h 651"/>
              <a:gd name="T108" fmla="*/ 440 w 652"/>
              <a:gd name="T109" fmla="*/ 208 h 651"/>
              <a:gd name="T110" fmla="*/ 376 w 652"/>
              <a:gd name="T111" fmla="*/ 171 h 651"/>
              <a:gd name="T112" fmla="*/ 426 w 652"/>
              <a:gd name="T113" fmla="*/ 148 h 651"/>
              <a:gd name="T114" fmla="*/ 437 w 652"/>
              <a:gd name="T115" fmla="*/ 118 h 651"/>
              <a:gd name="T116" fmla="*/ 405 w 652"/>
              <a:gd name="T117" fmla="*/ 126 h 651"/>
              <a:gd name="T118" fmla="*/ 434 w 652"/>
              <a:gd name="T119" fmla="*/ 98 h 651"/>
              <a:gd name="T120" fmla="*/ 481 w 652"/>
              <a:gd name="T121" fmla="*/ 95 h 651"/>
              <a:gd name="T122" fmla="*/ 536 w 652"/>
              <a:gd name="T123" fmla="*/ 95 h 651"/>
              <a:gd name="T124" fmla="*/ 458 w 652"/>
              <a:gd name="T125" fmla="*/ 2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651">
                <a:moveTo>
                  <a:pt x="557" y="95"/>
                </a:moveTo>
                <a:cubicBezTo>
                  <a:pt x="495" y="34"/>
                  <a:pt x="413" y="0"/>
                  <a:pt x="326" y="0"/>
                </a:cubicBezTo>
                <a:cubicBezTo>
                  <a:pt x="239" y="0"/>
                  <a:pt x="157" y="34"/>
                  <a:pt x="96" y="95"/>
                </a:cubicBezTo>
                <a:cubicBezTo>
                  <a:pt x="34" y="157"/>
                  <a:pt x="0" y="239"/>
                  <a:pt x="0" y="326"/>
                </a:cubicBezTo>
                <a:cubicBezTo>
                  <a:pt x="0" y="413"/>
                  <a:pt x="34" y="495"/>
                  <a:pt x="96" y="556"/>
                </a:cubicBezTo>
                <a:cubicBezTo>
                  <a:pt x="157" y="618"/>
                  <a:pt x="239" y="651"/>
                  <a:pt x="326" y="651"/>
                </a:cubicBezTo>
                <a:cubicBezTo>
                  <a:pt x="413" y="651"/>
                  <a:pt x="495" y="618"/>
                  <a:pt x="557" y="556"/>
                </a:cubicBezTo>
                <a:cubicBezTo>
                  <a:pt x="618" y="495"/>
                  <a:pt x="652" y="413"/>
                  <a:pt x="652" y="326"/>
                </a:cubicBezTo>
                <a:cubicBezTo>
                  <a:pt x="652" y="239"/>
                  <a:pt x="618" y="157"/>
                  <a:pt x="557" y="95"/>
                </a:cubicBezTo>
                <a:close/>
                <a:moveTo>
                  <a:pt x="528" y="79"/>
                </a:moveTo>
                <a:cubicBezTo>
                  <a:pt x="528" y="79"/>
                  <a:pt x="528" y="79"/>
                  <a:pt x="528" y="79"/>
                </a:cubicBezTo>
                <a:cubicBezTo>
                  <a:pt x="526" y="78"/>
                  <a:pt x="526" y="78"/>
                  <a:pt x="526" y="78"/>
                </a:cubicBezTo>
                <a:cubicBezTo>
                  <a:pt x="525" y="79"/>
                  <a:pt x="525" y="79"/>
                  <a:pt x="525" y="79"/>
                </a:cubicBezTo>
                <a:cubicBezTo>
                  <a:pt x="527" y="80"/>
                  <a:pt x="527" y="80"/>
                  <a:pt x="527" y="80"/>
                </a:cubicBezTo>
                <a:cubicBezTo>
                  <a:pt x="525" y="79"/>
                  <a:pt x="525" y="79"/>
                  <a:pt x="525" y="79"/>
                </a:cubicBezTo>
                <a:cubicBezTo>
                  <a:pt x="527" y="80"/>
                  <a:pt x="527" y="80"/>
                  <a:pt x="527" y="80"/>
                </a:cubicBezTo>
                <a:cubicBezTo>
                  <a:pt x="525" y="80"/>
                  <a:pt x="525" y="80"/>
                  <a:pt x="525" y="80"/>
                </a:cubicBezTo>
                <a:cubicBezTo>
                  <a:pt x="526" y="81"/>
                  <a:pt x="526" y="81"/>
                  <a:pt x="526" y="81"/>
                </a:cubicBezTo>
                <a:cubicBezTo>
                  <a:pt x="525" y="81"/>
                  <a:pt x="525" y="81"/>
                  <a:pt x="525" y="81"/>
                </a:cubicBezTo>
                <a:cubicBezTo>
                  <a:pt x="519" y="81"/>
                  <a:pt x="519" y="81"/>
                  <a:pt x="519" y="81"/>
                </a:cubicBezTo>
                <a:cubicBezTo>
                  <a:pt x="521" y="80"/>
                  <a:pt x="521" y="80"/>
                  <a:pt x="521" y="80"/>
                </a:cubicBezTo>
                <a:cubicBezTo>
                  <a:pt x="518" y="80"/>
                  <a:pt x="518" y="80"/>
                  <a:pt x="518" y="80"/>
                </a:cubicBezTo>
                <a:cubicBezTo>
                  <a:pt x="523" y="79"/>
                  <a:pt x="523" y="79"/>
                  <a:pt x="523" y="79"/>
                </a:cubicBezTo>
                <a:cubicBezTo>
                  <a:pt x="520" y="78"/>
                  <a:pt x="520" y="78"/>
                  <a:pt x="520" y="78"/>
                </a:cubicBezTo>
                <a:cubicBezTo>
                  <a:pt x="522" y="78"/>
                  <a:pt x="522" y="78"/>
                  <a:pt x="522" y="78"/>
                </a:cubicBezTo>
                <a:cubicBezTo>
                  <a:pt x="521" y="77"/>
                  <a:pt x="521" y="77"/>
                  <a:pt x="521" y="77"/>
                </a:cubicBezTo>
                <a:cubicBezTo>
                  <a:pt x="523" y="77"/>
                  <a:pt x="523" y="77"/>
                  <a:pt x="523" y="77"/>
                </a:cubicBezTo>
                <a:cubicBezTo>
                  <a:pt x="521" y="76"/>
                  <a:pt x="521" y="76"/>
                  <a:pt x="521" y="76"/>
                </a:cubicBezTo>
                <a:cubicBezTo>
                  <a:pt x="521" y="76"/>
                  <a:pt x="521" y="76"/>
                  <a:pt x="521" y="76"/>
                </a:cubicBezTo>
                <a:cubicBezTo>
                  <a:pt x="520" y="75"/>
                  <a:pt x="520" y="75"/>
                  <a:pt x="520" y="75"/>
                </a:cubicBezTo>
                <a:cubicBezTo>
                  <a:pt x="523" y="75"/>
                  <a:pt x="523" y="75"/>
                  <a:pt x="523" y="75"/>
                </a:cubicBezTo>
                <a:cubicBezTo>
                  <a:pt x="525" y="76"/>
                  <a:pt x="526" y="77"/>
                  <a:pt x="528" y="79"/>
                </a:cubicBezTo>
                <a:close/>
                <a:moveTo>
                  <a:pt x="435" y="68"/>
                </a:moveTo>
                <a:cubicBezTo>
                  <a:pt x="434" y="71"/>
                  <a:pt x="434" y="71"/>
                  <a:pt x="434" y="71"/>
                </a:cubicBezTo>
                <a:cubicBezTo>
                  <a:pt x="432" y="71"/>
                  <a:pt x="432" y="71"/>
                  <a:pt x="432" y="71"/>
                </a:cubicBezTo>
                <a:cubicBezTo>
                  <a:pt x="430" y="70"/>
                  <a:pt x="430" y="70"/>
                  <a:pt x="430" y="70"/>
                </a:cubicBezTo>
                <a:cubicBezTo>
                  <a:pt x="432" y="69"/>
                  <a:pt x="432" y="69"/>
                  <a:pt x="432" y="69"/>
                </a:cubicBezTo>
                <a:cubicBezTo>
                  <a:pt x="428" y="69"/>
                  <a:pt x="428" y="69"/>
                  <a:pt x="428" y="69"/>
                </a:cubicBezTo>
                <a:cubicBezTo>
                  <a:pt x="427" y="68"/>
                  <a:pt x="427" y="68"/>
                  <a:pt x="427" y="68"/>
                </a:cubicBezTo>
                <a:cubicBezTo>
                  <a:pt x="431" y="68"/>
                  <a:pt x="431" y="68"/>
                  <a:pt x="431" y="68"/>
                </a:cubicBezTo>
                <a:cubicBezTo>
                  <a:pt x="429" y="67"/>
                  <a:pt x="429" y="67"/>
                  <a:pt x="429" y="67"/>
                </a:cubicBezTo>
                <a:cubicBezTo>
                  <a:pt x="433" y="67"/>
                  <a:pt x="433" y="67"/>
                  <a:pt x="433" y="67"/>
                </a:cubicBezTo>
                <a:cubicBezTo>
                  <a:pt x="427" y="67"/>
                  <a:pt x="427" y="67"/>
                  <a:pt x="427" y="67"/>
                </a:cubicBezTo>
                <a:cubicBezTo>
                  <a:pt x="426" y="66"/>
                  <a:pt x="426" y="66"/>
                  <a:pt x="426" y="66"/>
                </a:cubicBezTo>
                <a:cubicBezTo>
                  <a:pt x="434" y="65"/>
                  <a:pt x="434" y="65"/>
                  <a:pt x="434" y="65"/>
                </a:cubicBezTo>
                <a:cubicBezTo>
                  <a:pt x="432" y="65"/>
                  <a:pt x="432" y="65"/>
                  <a:pt x="432" y="65"/>
                </a:cubicBezTo>
                <a:cubicBezTo>
                  <a:pt x="432" y="64"/>
                  <a:pt x="432" y="64"/>
                  <a:pt x="432" y="64"/>
                </a:cubicBezTo>
                <a:cubicBezTo>
                  <a:pt x="430" y="65"/>
                  <a:pt x="430" y="65"/>
                  <a:pt x="430" y="65"/>
                </a:cubicBezTo>
                <a:cubicBezTo>
                  <a:pt x="430" y="64"/>
                  <a:pt x="430" y="64"/>
                  <a:pt x="430" y="64"/>
                </a:cubicBezTo>
                <a:cubicBezTo>
                  <a:pt x="428" y="64"/>
                  <a:pt x="428" y="64"/>
                  <a:pt x="428" y="64"/>
                </a:cubicBezTo>
                <a:cubicBezTo>
                  <a:pt x="428" y="65"/>
                  <a:pt x="428" y="65"/>
                  <a:pt x="428" y="65"/>
                </a:cubicBezTo>
                <a:cubicBezTo>
                  <a:pt x="428" y="65"/>
                  <a:pt x="428" y="65"/>
                  <a:pt x="428" y="65"/>
                </a:cubicBezTo>
                <a:cubicBezTo>
                  <a:pt x="425" y="66"/>
                  <a:pt x="425" y="66"/>
                  <a:pt x="425" y="66"/>
                </a:cubicBezTo>
                <a:cubicBezTo>
                  <a:pt x="423" y="65"/>
                  <a:pt x="423" y="65"/>
                  <a:pt x="423" y="65"/>
                </a:cubicBezTo>
                <a:cubicBezTo>
                  <a:pt x="425" y="65"/>
                  <a:pt x="425" y="65"/>
                  <a:pt x="425" y="65"/>
                </a:cubicBezTo>
                <a:cubicBezTo>
                  <a:pt x="421" y="64"/>
                  <a:pt x="421" y="64"/>
                  <a:pt x="421" y="64"/>
                </a:cubicBezTo>
                <a:cubicBezTo>
                  <a:pt x="423" y="64"/>
                  <a:pt x="423" y="64"/>
                  <a:pt x="423" y="64"/>
                </a:cubicBezTo>
                <a:cubicBezTo>
                  <a:pt x="422" y="63"/>
                  <a:pt x="422" y="63"/>
                  <a:pt x="422" y="63"/>
                </a:cubicBezTo>
                <a:cubicBezTo>
                  <a:pt x="422" y="63"/>
                  <a:pt x="422" y="63"/>
                  <a:pt x="422" y="63"/>
                </a:cubicBezTo>
                <a:cubicBezTo>
                  <a:pt x="421" y="63"/>
                  <a:pt x="421" y="63"/>
                  <a:pt x="421" y="63"/>
                </a:cubicBezTo>
                <a:cubicBezTo>
                  <a:pt x="420" y="62"/>
                  <a:pt x="420" y="62"/>
                  <a:pt x="420" y="62"/>
                </a:cubicBezTo>
                <a:cubicBezTo>
                  <a:pt x="426" y="61"/>
                  <a:pt x="426" y="61"/>
                  <a:pt x="426" y="61"/>
                </a:cubicBezTo>
                <a:cubicBezTo>
                  <a:pt x="423" y="62"/>
                  <a:pt x="423" y="62"/>
                  <a:pt x="423" y="62"/>
                </a:cubicBezTo>
                <a:cubicBezTo>
                  <a:pt x="427" y="63"/>
                  <a:pt x="427" y="63"/>
                  <a:pt x="427" y="63"/>
                </a:cubicBezTo>
                <a:cubicBezTo>
                  <a:pt x="426" y="62"/>
                  <a:pt x="426" y="62"/>
                  <a:pt x="426" y="62"/>
                </a:cubicBezTo>
                <a:cubicBezTo>
                  <a:pt x="428" y="61"/>
                  <a:pt x="428" y="61"/>
                  <a:pt x="428" y="61"/>
                </a:cubicBezTo>
                <a:cubicBezTo>
                  <a:pt x="432" y="64"/>
                  <a:pt x="432" y="64"/>
                  <a:pt x="432" y="64"/>
                </a:cubicBezTo>
                <a:cubicBezTo>
                  <a:pt x="430" y="61"/>
                  <a:pt x="430" y="61"/>
                  <a:pt x="430" y="61"/>
                </a:cubicBezTo>
                <a:cubicBezTo>
                  <a:pt x="431" y="61"/>
                  <a:pt x="431" y="61"/>
                  <a:pt x="431" y="61"/>
                </a:cubicBezTo>
                <a:cubicBezTo>
                  <a:pt x="435" y="61"/>
                  <a:pt x="435" y="61"/>
                  <a:pt x="435" y="61"/>
                </a:cubicBezTo>
                <a:cubicBezTo>
                  <a:pt x="434" y="63"/>
                  <a:pt x="434" y="63"/>
                  <a:pt x="434" y="63"/>
                </a:cubicBezTo>
                <a:cubicBezTo>
                  <a:pt x="436" y="62"/>
                  <a:pt x="436" y="62"/>
                  <a:pt x="436" y="62"/>
                </a:cubicBezTo>
                <a:cubicBezTo>
                  <a:pt x="437" y="63"/>
                  <a:pt x="437" y="63"/>
                  <a:pt x="437" y="63"/>
                </a:cubicBezTo>
                <a:cubicBezTo>
                  <a:pt x="442" y="64"/>
                  <a:pt x="442" y="64"/>
                  <a:pt x="442" y="64"/>
                </a:cubicBezTo>
                <a:cubicBezTo>
                  <a:pt x="437" y="65"/>
                  <a:pt x="437" y="65"/>
                  <a:pt x="437" y="65"/>
                </a:cubicBezTo>
                <a:cubicBezTo>
                  <a:pt x="437" y="66"/>
                  <a:pt x="437" y="66"/>
                  <a:pt x="437" y="66"/>
                </a:cubicBezTo>
                <a:cubicBezTo>
                  <a:pt x="436" y="66"/>
                  <a:pt x="436" y="66"/>
                  <a:pt x="436" y="66"/>
                </a:cubicBezTo>
                <a:cubicBezTo>
                  <a:pt x="436" y="68"/>
                  <a:pt x="436" y="68"/>
                  <a:pt x="436" y="68"/>
                </a:cubicBezTo>
                <a:cubicBezTo>
                  <a:pt x="435" y="68"/>
                  <a:pt x="435" y="68"/>
                  <a:pt x="435" y="68"/>
                </a:cubicBezTo>
                <a:close/>
                <a:moveTo>
                  <a:pt x="442" y="65"/>
                </a:moveTo>
                <a:cubicBezTo>
                  <a:pt x="445" y="65"/>
                  <a:pt x="445" y="65"/>
                  <a:pt x="445" y="65"/>
                </a:cubicBezTo>
                <a:cubicBezTo>
                  <a:pt x="444" y="66"/>
                  <a:pt x="444" y="66"/>
                  <a:pt x="444" y="66"/>
                </a:cubicBezTo>
                <a:cubicBezTo>
                  <a:pt x="440" y="65"/>
                  <a:pt x="440" y="65"/>
                  <a:pt x="440" y="65"/>
                </a:cubicBezTo>
                <a:lnTo>
                  <a:pt x="442" y="65"/>
                </a:lnTo>
                <a:close/>
                <a:moveTo>
                  <a:pt x="394" y="160"/>
                </a:moveTo>
                <a:cubicBezTo>
                  <a:pt x="392" y="162"/>
                  <a:pt x="392" y="162"/>
                  <a:pt x="392" y="162"/>
                </a:cubicBezTo>
                <a:cubicBezTo>
                  <a:pt x="382" y="163"/>
                  <a:pt x="382" y="163"/>
                  <a:pt x="382" y="163"/>
                </a:cubicBezTo>
                <a:cubicBezTo>
                  <a:pt x="380" y="163"/>
                  <a:pt x="380" y="163"/>
                  <a:pt x="380" y="163"/>
                </a:cubicBezTo>
                <a:cubicBezTo>
                  <a:pt x="379" y="164"/>
                  <a:pt x="379" y="164"/>
                  <a:pt x="379" y="164"/>
                </a:cubicBezTo>
                <a:cubicBezTo>
                  <a:pt x="373" y="165"/>
                  <a:pt x="373" y="165"/>
                  <a:pt x="373" y="165"/>
                </a:cubicBezTo>
                <a:cubicBezTo>
                  <a:pt x="378" y="161"/>
                  <a:pt x="378" y="161"/>
                  <a:pt x="378" y="161"/>
                </a:cubicBezTo>
                <a:cubicBezTo>
                  <a:pt x="381" y="161"/>
                  <a:pt x="381" y="161"/>
                  <a:pt x="381" y="161"/>
                </a:cubicBezTo>
                <a:cubicBezTo>
                  <a:pt x="383" y="159"/>
                  <a:pt x="383" y="159"/>
                  <a:pt x="383" y="159"/>
                </a:cubicBezTo>
                <a:cubicBezTo>
                  <a:pt x="380" y="160"/>
                  <a:pt x="380" y="160"/>
                  <a:pt x="380" y="160"/>
                </a:cubicBezTo>
                <a:cubicBezTo>
                  <a:pt x="375" y="158"/>
                  <a:pt x="375" y="158"/>
                  <a:pt x="375" y="158"/>
                </a:cubicBezTo>
                <a:cubicBezTo>
                  <a:pt x="379" y="155"/>
                  <a:pt x="379" y="155"/>
                  <a:pt x="379" y="155"/>
                </a:cubicBezTo>
                <a:cubicBezTo>
                  <a:pt x="378" y="154"/>
                  <a:pt x="378" y="154"/>
                  <a:pt x="378" y="154"/>
                </a:cubicBezTo>
                <a:cubicBezTo>
                  <a:pt x="377" y="154"/>
                  <a:pt x="377" y="154"/>
                  <a:pt x="377" y="154"/>
                </a:cubicBezTo>
                <a:cubicBezTo>
                  <a:pt x="382" y="152"/>
                  <a:pt x="382" y="152"/>
                  <a:pt x="382" y="152"/>
                </a:cubicBezTo>
                <a:cubicBezTo>
                  <a:pt x="383" y="149"/>
                  <a:pt x="383" y="149"/>
                  <a:pt x="383" y="149"/>
                </a:cubicBezTo>
                <a:cubicBezTo>
                  <a:pt x="381" y="149"/>
                  <a:pt x="381" y="149"/>
                  <a:pt x="381" y="149"/>
                </a:cubicBezTo>
                <a:cubicBezTo>
                  <a:pt x="380" y="148"/>
                  <a:pt x="380" y="148"/>
                  <a:pt x="380" y="148"/>
                </a:cubicBezTo>
                <a:cubicBezTo>
                  <a:pt x="382" y="146"/>
                  <a:pt x="382" y="146"/>
                  <a:pt x="382" y="146"/>
                </a:cubicBezTo>
                <a:cubicBezTo>
                  <a:pt x="377" y="147"/>
                  <a:pt x="377" y="147"/>
                  <a:pt x="377" y="147"/>
                </a:cubicBezTo>
                <a:cubicBezTo>
                  <a:pt x="378" y="142"/>
                  <a:pt x="378" y="142"/>
                  <a:pt x="378" y="142"/>
                </a:cubicBezTo>
                <a:cubicBezTo>
                  <a:pt x="376" y="143"/>
                  <a:pt x="376" y="143"/>
                  <a:pt x="376" y="143"/>
                </a:cubicBezTo>
                <a:cubicBezTo>
                  <a:pt x="377" y="142"/>
                  <a:pt x="377" y="142"/>
                  <a:pt x="377" y="142"/>
                </a:cubicBezTo>
                <a:cubicBezTo>
                  <a:pt x="375" y="145"/>
                  <a:pt x="375" y="145"/>
                  <a:pt x="375" y="145"/>
                </a:cubicBezTo>
                <a:cubicBezTo>
                  <a:pt x="377" y="140"/>
                  <a:pt x="377" y="140"/>
                  <a:pt x="377" y="140"/>
                </a:cubicBezTo>
                <a:cubicBezTo>
                  <a:pt x="374" y="140"/>
                  <a:pt x="374" y="140"/>
                  <a:pt x="374" y="140"/>
                </a:cubicBezTo>
                <a:cubicBezTo>
                  <a:pt x="376" y="137"/>
                  <a:pt x="376" y="137"/>
                  <a:pt x="376" y="137"/>
                </a:cubicBezTo>
                <a:cubicBezTo>
                  <a:pt x="375" y="136"/>
                  <a:pt x="375" y="136"/>
                  <a:pt x="375" y="136"/>
                </a:cubicBezTo>
                <a:cubicBezTo>
                  <a:pt x="377" y="135"/>
                  <a:pt x="377" y="135"/>
                  <a:pt x="377" y="135"/>
                </a:cubicBezTo>
                <a:cubicBezTo>
                  <a:pt x="377" y="134"/>
                  <a:pt x="377" y="134"/>
                  <a:pt x="377" y="134"/>
                </a:cubicBezTo>
                <a:cubicBezTo>
                  <a:pt x="378" y="133"/>
                  <a:pt x="378" y="133"/>
                  <a:pt x="378" y="133"/>
                </a:cubicBezTo>
                <a:cubicBezTo>
                  <a:pt x="383" y="132"/>
                  <a:pt x="383" y="132"/>
                  <a:pt x="383" y="132"/>
                </a:cubicBezTo>
                <a:cubicBezTo>
                  <a:pt x="383" y="133"/>
                  <a:pt x="383" y="133"/>
                  <a:pt x="383" y="133"/>
                </a:cubicBezTo>
                <a:cubicBezTo>
                  <a:pt x="380" y="135"/>
                  <a:pt x="380" y="135"/>
                  <a:pt x="380" y="135"/>
                </a:cubicBezTo>
                <a:cubicBezTo>
                  <a:pt x="381" y="136"/>
                  <a:pt x="381" y="136"/>
                  <a:pt x="381" y="136"/>
                </a:cubicBezTo>
                <a:cubicBezTo>
                  <a:pt x="380" y="136"/>
                  <a:pt x="380" y="136"/>
                  <a:pt x="380" y="136"/>
                </a:cubicBezTo>
                <a:cubicBezTo>
                  <a:pt x="386" y="136"/>
                  <a:pt x="386" y="136"/>
                  <a:pt x="386" y="136"/>
                </a:cubicBezTo>
                <a:cubicBezTo>
                  <a:pt x="385" y="139"/>
                  <a:pt x="385" y="139"/>
                  <a:pt x="385" y="139"/>
                </a:cubicBezTo>
                <a:cubicBezTo>
                  <a:pt x="383" y="141"/>
                  <a:pt x="383" y="141"/>
                  <a:pt x="383" y="141"/>
                </a:cubicBezTo>
                <a:cubicBezTo>
                  <a:pt x="384" y="141"/>
                  <a:pt x="384" y="141"/>
                  <a:pt x="384" y="141"/>
                </a:cubicBezTo>
                <a:cubicBezTo>
                  <a:pt x="382" y="142"/>
                  <a:pt x="382" y="142"/>
                  <a:pt x="382" y="142"/>
                </a:cubicBezTo>
                <a:cubicBezTo>
                  <a:pt x="386" y="144"/>
                  <a:pt x="386" y="144"/>
                  <a:pt x="386" y="144"/>
                </a:cubicBezTo>
                <a:cubicBezTo>
                  <a:pt x="387" y="148"/>
                  <a:pt x="387" y="148"/>
                  <a:pt x="387" y="148"/>
                </a:cubicBezTo>
                <a:cubicBezTo>
                  <a:pt x="391" y="151"/>
                  <a:pt x="391" y="151"/>
                  <a:pt x="391" y="151"/>
                </a:cubicBezTo>
                <a:cubicBezTo>
                  <a:pt x="389" y="151"/>
                  <a:pt x="389" y="151"/>
                  <a:pt x="389" y="151"/>
                </a:cubicBezTo>
                <a:cubicBezTo>
                  <a:pt x="391" y="153"/>
                  <a:pt x="391" y="153"/>
                  <a:pt x="391" y="153"/>
                </a:cubicBezTo>
                <a:cubicBezTo>
                  <a:pt x="390" y="154"/>
                  <a:pt x="390" y="154"/>
                  <a:pt x="390" y="154"/>
                </a:cubicBezTo>
                <a:cubicBezTo>
                  <a:pt x="395" y="155"/>
                  <a:pt x="395" y="155"/>
                  <a:pt x="395" y="155"/>
                </a:cubicBezTo>
                <a:cubicBezTo>
                  <a:pt x="395" y="157"/>
                  <a:pt x="395" y="157"/>
                  <a:pt x="395" y="157"/>
                </a:cubicBezTo>
                <a:cubicBezTo>
                  <a:pt x="391" y="159"/>
                  <a:pt x="391" y="159"/>
                  <a:pt x="391" y="159"/>
                </a:cubicBezTo>
                <a:lnTo>
                  <a:pt x="394" y="160"/>
                </a:lnTo>
                <a:close/>
                <a:moveTo>
                  <a:pt x="361" y="158"/>
                </a:moveTo>
                <a:cubicBezTo>
                  <a:pt x="362" y="157"/>
                  <a:pt x="362" y="157"/>
                  <a:pt x="362" y="157"/>
                </a:cubicBezTo>
                <a:cubicBezTo>
                  <a:pt x="361" y="157"/>
                  <a:pt x="361" y="157"/>
                  <a:pt x="361" y="157"/>
                </a:cubicBezTo>
                <a:cubicBezTo>
                  <a:pt x="365" y="155"/>
                  <a:pt x="365" y="155"/>
                  <a:pt x="365" y="155"/>
                </a:cubicBezTo>
                <a:cubicBezTo>
                  <a:pt x="362" y="155"/>
                  <a:pt x="362" y="155"/>
                  <a:pt x="362" y="155"/>
                </a:cubicBezTo>
                <a:cubicBezTo>
                  <a:pt x="365" y="153"/>
                  <a:pt x="365" y="153"/>
                  <a:pt x="365" y="153"/>
                </a:cubicBezTo>
                <a:cubicBezTo>
                  <a:pt x="363" y="152"/>
                  <a:pt x="363" y="152"/>
                  <a:pt x="363" y="152"/>
                </a:cubicBezTo>
                <a:cubicBezTo>
                  <a:pt x="362" y="152"/>
                  <a:pt x="362" y="152"/>
                  <a:pt x="362" y="152"/>
                </a:cubicBezTo>
                <a:cubicBezTo>
                  <a:pt x="364" y="151"/>
                  <a:pt x="364" y="151"/>
                  <a:pt x="364" y="151"/>
                </a:cubicBezTo>
                <a:cubicBezTo>
                  <a:pt x="362" y="150"/>
                  <a:pt x="362" y="150"/>
                  <a:pt x="362" y="150"/>
                </a:cubicBezTo>
                <a:cubicBezTo>
                  <a:pt x="364" y="149"/>
                  <a:pt x="364" y="149"/>
                  <a:pt x="364" y="149"/>
                </a:cubicBezTo>
                <a:cubicBezTo>
                  <a:pt x="367" y="149"/>
                  <a:pt x="367" y="149"/>
                  <a:pt x="367" y="149"/>
                </a:cubicBezTo>
                <a:cubicBezTo>
                  <a:pt x="368" y="148"/>
                  <a:pt x="368" y="148"/>
                  <a:pt x="368" y="148"/>
                </a:cubicBezTo>
                <a:cubicBezTo>
                  <a:pt x="366" y="147"/>
                  <a:pt x="366" y="147"/>
                  <a:pt x="366" y="147"/>
                </a:cubicBezTo>
                <a:cubicBezTo>
                  <a:pt x="368" y="145"/>
                  <a:pt x="368" y="145"/>
                  <a:pt x="368" y="145"/>
                </a:cubicBezTo>
                <a:cubicBezTo>
                  <a:pt x="370" y="145"/>
                  <a:pt x="370" y="145"/>
                  <a:pt x="370" y="145"/>
                </a:cubicBezTo>
                <a:cubicBezTo>
                  <a:pt x="370" y="146"/>
                  <a:pt x="370" y="146"/>
                  <a:pt x="370" y="146"/>
                </a:cubicBezTo>
                <a:cubicBezTo>
                  <a:pt x="370" y="145"/>
                  <a:pt x="370" y="145"/>
                  <a:pt x="370" y="145"/>
                </a:cubicBezTo>
                <a:cubicBezTo>
                  <a:pt x="371" y="146"/>
                  <a:pt x="371" y="146"/>
                  <a:pt x="371" y="146"/>
                </a:cubicBezTo>
                <a:cubicBezTo>
                  <a:pt x="374" y="145"/>
                  <a:pt x="374" y="145"/>
                  <a:pt x="374" y="145"/>
                </a:cubicBezTo>
                <a:cubicBezTo>
                  <a:pt x="375" y="148"/>
                  <a:pt x="375" y="148"/>
                  <a:pt x="375" y="148"/>
                </a:cubicBezTo>
                <a:cubicBezTo>
                  <a:pt x="373" y="150"/>
                  <a:pt x="373" y="150"/>
                  <a:pt x="373" y="150"/>
                </a:cubicBezTo>
                <a:cubicBezTo>
                  <a:pt x="372" y="157"/>
                  <a:pt x="372" y="157"/>
                  <a:pt x="372" y="157"/>
                </a:cubicBezTo>
                <a:cubicBezTo>
                  <a:pt x="361" y="159"/>
                  <a:pt x="361" y="159"/>
                  <a:pt x="361" y="159"/>
                </a:cubicBezTo>
                <a:cubicBezTo>
                  <a:pt x="362" y="158"/>
                  <a:pt x="362" y="158"/>
                  <a:pt x="362" y="158"/>
                </a:cubicBezTo>
                <a:lnTo>
                  <a:pt x="361" y="158"/>
                </a:lnTo>
                <a:close/>
                <a:moveTo>
                  <a:pt x="336" y="112"/>
                </a:moveTo>
                <a:cubicBezTo>
                  <a:pt x="338" y="111"/>
                  <a:pt x="338" y="111"/>
                  <a:pt x="338" y="111"/>
                </a:cubicBezTo>
                <a:cubicBezTo>
                  <a:pt x="332" y="110"/>
                  <a:pt x="332" y="110"/>
                  <a:pt x="332" y="110"/>
                </a:cubicBezTo>
                <a:cubicBezTo>
                  <a:pt x="338" y="108"/>
                  <a:pt x="338" y="108"/>
                  <a:pt x="338" y="108"/>
                </a:cubicBezTo>
                <a:cubicBezTo>
                  <a:pt x="336" y="109"/>
                  <a:pt x="336" y="109"/>
                  <a:pt x="336" y="109"/>
                </a:cubicBezTo>
                <a:cubicBezTo>
                  <a:pt x="338" y="108"/>
                  <a:pt x="338" y="108"/>
                  <a:pt x="338" y="108"/>
                </a:cubicBezTo>
                <a:cubicBezTo>
                  <a:pt x="337" y="107"/>
                  <a:pt x="337" y="107"/>
                  <a:pt x="337" y="107"/>
                </a:cubicBezTo>
                <a:cubicBezTo>
                  <a:pt x="331" y="107"/>
                  <a:pt x="331" y="107"/>
                  <a:pt x="331" y="107"/>
                </a:cubicBezTo>
                <a:cubicBezTo>
                  <a:pt x="333" y="107"/>
                  <a:pt x="333" y="107"/>
                  <a:pt x="333" y="107"/>
                </a:cubicBezTo>
                <a:cubicBezTo>
                  <a:pt x="333" y="106"/>
                  <a:pt x="333" y="106"/>
                  <a:pt x="333" y="106"/>
                </a:cubicBezTo>
                <a:cubicBezTo>
                  <a:pt x="335" y="107"/>
                  <a:pt x="335" y="107"/>
                  <a:pt x="335" y="107"/>
                </a:cubicBezTo>
                <a:cubicBezTo>
                  <a:pt x="334" y="106"/>
                  <a:pt x="334" y="106"/>
                  <a:pt x="334" y="106"/>
                </a:cubicBezTo>
                <a:cubicBezTo>
                  <a:pt x="334" y="105"/>
                  <a:pt x="334" y="105"/>
                  <a:pt x="334" y="105"/>
                </a:cubicBezTo>
                <a:cubicBezTo>
                  <a:pt x="337" y="106"/>
                  <a:pt x="337" y="106"/>
                  <a:pt x="337" y="106"/>
                </a:cubicBezTo>
                <a:cubicBezTo>
                  <a:pt x="336" y="105"/>
                  <a:pt x="336" y="105"/>
                  <a:pt x="336" y="105"/>
                </a:cubicBezTo>
                <a:cubicBezTo>
                  <a:pt x="337" y="105"/>
                  <a:pt x="337" y="105"/>
                  <a:pt x="337" y="105"/>
                </a:cubicBezTo>
                <a:cubicBezTo>
                  <a:pt x="336" y="104"/>
                  <a:pt x="336" y="104"/>
                  <a:pt x="336" y="104"/>
                </a:cubicBezTo>
                <a:cubicBezTo>
                  <a:pt x="340" y="106"/>
                  <a:pt x="340" y="106"/>
                  <a:pt x="340" y="106"/>
                </a:cubicBezTo>
                <a:cubicBezTo>
                  <a:pt x="339" y="106"/>
                  <a:pt x="339" y="106"/>
                  <a:pt x="339" y="106"/>
                </a:cubicBezTo>
                <a:cubicBezTo>
                  <a:pt x="340" y="108"/>
                  <a:pt x="340" y="108"/>
                  <a:pt x="340" y="108"/>
                </a:cubicBezTo>
                <a:cubicBezTo>
                  <a:pt x="341" y="107"/>
                  <a:pt x="341" y="107"/>
                  <a:pt x="341" y="107"/>
                </a:cubicBezTo>
                <a:cubicBezTo>
                  <a:pt x="342" y="107"/>
                  <a:pt x="342" y="107"/>
                  <a:pt x="342" y="107"/>
                </a:cubicBezTo>
                <a:cubicBezTo>
                  <a:pt x="343" y="105"/>
                  <a:pt x="343" y="105"/>
                  <a:pt x="343" y="105"/>
                </a:cubicBezTo>
                <a:cubicBezTo>
                  <a:pt x="344" y="106"/>
                  <a:pt x="344" y="106"/>
                  <a:pt x="344" y="106"/>
                </a:cubicBezTo>
                <a:cubicBezTo>
                  <a:pt x="346" y="105"/>
                  <a:pt x="346" y="105"/>
                  <a:pt x="346" y="105"/>
                </a:cubicBezTo>
                <a:cubicBezTo>
                  <a:pt x="348" y="107"/>
                  <a:pt x="348" y="107"/>
                  <a:pt x="348" y="107"/>
                </a:cubicBezTo>
                <a:cubicBezTo>
                  <a:pt x="348" y="105"/>
                  <a:pt x="348" y="105"/>
                  <a:pt x="348" y="105"/>
                </a:cubicBezTo>
                <a:cubicBezTo>
                  <a:pt x="352" y="105"/>
                  <a:pt x="352" y="105"/>
                  <a:pt x="352" y="105"/>
                </a:cubicBezTo>
                <a:cubicBezTo>
                  <a:pt x="352" y="104"/>
                  <a:pt x="352" y="104"/>
                  <a:pt x="352" y="104"/>
                </a:cubicBezTo>
                <a:cubicBezTo>
                  <a:pt x="353" y="104"/>
                  <a:pt x="353" y="104"/>
                  <a:pt x="353" y="104"/>
                </a:cubicBezTo>
                <a:cubicBezTo>
                  <a:pt x="354" y="105"/>
                  <a:pt x="354" y="105"/>
                  <a:pt x="354" y="105"/>
                </a:cubicBezTo>
                <a:cubicBezTo>
                  <a:pt x="357" y="104"/>
                  <a:pt x="357" y="104"/>
                  <a:pt x="357" y="104"/>
                </a:cubicBezTo>
                <a:cubicBezTo>
                  <a:pt x="356" y="106"/>
                  <a:pt x="356" y="106"/>
                  <a:pt x="356" y="106"/>
                </a:cubicBezTo>
                <a:cubicBezTo>
                  <a:pt x="359" y="108"/>
                  <a:pt x="359" y="108"/>
                  <a:pt x="359" y="108"/>
                </a:cubicBezTo>
                <a:cubicBezTo>
                  <a:pt x="355" y="112"/>
                  <a:pt x="355" y="112"/>
                  <a:pt x="355" y="112"/>
                </a:cubicBezTo>
                <a:cubicBezTo>
                  <a:pt x="354" y="111"/>
                  <a:pt x="354" y="111"/>
                  <a:pt x="354" y="111"/>
                </a:cubicBezTo>
                <a:cubicBezTo>
                  <a:pt x="344" y="115"/>
                  <a:pt x="344" y="115"/>
                  <a:pt x="344" y="115"/>
                </a:cubicBezTo>
                <a:cubicBezTo>
                  <a:pt x="341" y="114"/>
                  <a:pt x="341" y="114"/>
                  <a:pt x="341" y="114"/>
                </a:cubicBezTo>
                <a:cubicBezTo>
                  <a:pt x="335" y="113"/>
                  <a:pt x="335" y="113"/>
                  <a:pt x="335" y="113"/>
                </a:cubicBezTo>
                <a:cubicBezTo>
                  <a:pt x="335" y="112"/>
                  <a:pt x="335" y="112"/>
                  <a:pt x="335" y="112"/>
                </a:cubicBezTo>
                <a:cubicBezTo>
                  <a:pt x="337" y="112"/>
                  <a:pt x="337" y="112"/>
                  <a:pt x="337" y="112"/>
                </a:cubicBezTo>
                <a:lnTo>
                  <a:pt x="336" y="112"/>
                </a:lnTo>
                <a:close/>
                <a:moveTo>
                  <a:pt x="358" y="63"/>
                </a:moveTo>
                <a:cubicBezTo>
                  <a:pt x="353" y="64"/>
                  <a:pt x="353" y="64"/>
                  <a:pt x="353" y="64"/>
                </a:cubicBezTo>
                <a:cubicBezTo>
                  <a:pt x="353" y="65"/>
                  <a:pt x="353" y="65"/>
                  <a:pt x="353" y="65"/>
                </a:cubicBezTo>
                <a:cubicBezTo>
                  <a:pt x="353" y="65"/>
                  <a:pt x="353" y="65"/>
                  <a:pt x="353" y="65"/>
                </a:cubicBezTo>
                <a:cubicBezTo>
                  <a:pt x="350" y="67"/>
                  <a:pt x="350" y="67"/>
                  <a:pt x="350" y="67"/>
                </a:cubicBezTo>
                <a:cubicBezTo>
                  <a:pt x="353" y="66"/>
                  <a:pt x="353" y="66"/>
                  <a:pt x="353" y="66"/>
                </a:cubicBezTo>
                <a:cubicBezTo>
                  <a:pt x="356" y="67"/>
                  <a:pt x="356" y="67"/>
                  <a:pt x="356" y="67"/>
                </a:cubicBezTo>
                <a:cubicBezTo>
                  <a:pt x="353" y="67"/>
                  <a:pt x="353" y="67"/>
                  <a:pt x="353" y="67"/>
                </a:cubicBezTo>
                <a:cubicBezTo>
                  <a:pt x="354" y="68"/>
                  <a:pt x="354" y="68"/>
                  <a:pt x="354" y="68"/>
                </a:cubicBezTo>
                <a:cubicBezTo>
                  <a:pt x="353" y="68"/>
                  <a:pt x="353" y="68"/>
                  <a:pt x="353" y="68"/>
                </a:cubicBezTo>
                <a:cubicBezTo>
                  <a:pt x="357" y="69"/>
                  <a:pt x="357" y="69"/>
                  <a:pt x="357" y="69"/>
                </a:cubicBezTo>
                <a:cubicBezTo>
                  <a:pt x="357" y="69"/>
                  <a:pt x="357" y="69"/>
                  <a:pt x="357" y="69"/>
                </a:cubicBezTo>
                <a:cubicBezTo>
                  <a:pt x="347" y="70"/>
                  <a:pt x="347" y="70"/>
                  <a:pt x="347" y="70"/>
                </a:cubicBezTo>
                <a:cubicBezTo>
                  <a:pt x="349" y="72"/>
                  <a:pt x="349" y="72"/>
                  <a:pt x="349" y="72"/>
                </a:cubicBezTo>
                <a:cubicBezTo>
                  <a:pt x="353" y="72"/>
                  <a:pt x="353" y="72"/>
                  <a:pt x="353" y="72"/>
                </a:cubicBezTo>
                <a:cubicBezTo>
                  <a:pt x="350" y="73"/>
                  <a:pt x="350" y="73"/>
                  <a:pt x="350" y="73"/>
                </a:cubicBezTo>
                <a:cubicBezTo>
                  <a:pt x="353" y="73"/>
                  <a:pt x="353" y="73"/>
                  <a:pt x="353" y="73"/>
                </a:cubicBezTo>
                <a:cubicBezTo>
                  <a:pt x="353" y="75"/>
                  <a:pt x="353" y="75"/>
                  <a:pt x="353" y="75"/>
                </a:cubicBezTo>
                <a:cubicBezTo>
                  <a:pt x="347" y="74"/>
                  <a:pt x="347" y="74"/>
                  <a:pt x="347" y="74"/>
                </a:cubicBezTo>
                <a:cubicBezTo>
                  <a:pt x="350" y="75"/>
                  <a:pt x="350" y="75"/>
                  <a:pt x="350" y="75"/>
                </a:cubicBezTo>
                <a:cubicBezTo>
                  <a:pt x="348" y="76"/>
                  <a:pt x="348" y="76"/>
                  <a:pt x="348" y="76"/>
                </a:cubicBezTo>
                <a:cubicBezTo>
                  <a:pt x="350" y="76"/>
                  <a:pt x="350" y="76"/>
                  <a:pt x="350" y="76"/>
                </a:cubicBezTo>
                <a:cubicBezTo>
                  <a:pt x="349" y="77"/>
                  <a:pt x="349" y="77"/>
                  <a:pt x="349" y="77"/>
                </a:cubicBezTo>
                <a:cubicBezTo>
                  <a:pt x="353" y="78"/>
                  <a:pt x="353" y="78"/>
                  <a:pt x="353" y="78"/>
                </a:cubicBezTo>
                <a:cubicBezTo>
                  <a:pt x="346" y="77"/>
                  <a:pt x="346" y="77"/>
                  <a:pt x="346" y="77"/>
                </a:cubicBezTo>
                <a:cubicBezTo>
                  <a:pt x="345" y="78"/>
                  <a:pt x="345" y="78"/>
                  <a:pt x="345" y="78"/>
                </a:cubicBezTo>
                <a:cubicBezTo>
                  <a:pt x="349" y="79"/>
                  <a:pt x="349" y="79"/>
                  <a:pt x="349" y="79"/>
                </a:cubicBezTo>
                <a:cubicBezTo>
                  <a:pt x="349" y="80"/>
                  <a:pt x="349" y="80"/>
                  <a:pt x="349" y="80"/>
                </a:cubicBezTo>
                <a:cubicBezTo>
                  <a:pt x="344" y="81"/>
                  <a:pt x="344" y="81"/>
                  <a:pt x="344" y="81"/>
                </a:cubicBezTo>
                <a:cubicBezTo>
                  <a:pt x="341" y="79"/>
                  <a:pt x="341" y="79"/>
                  <a:pt x="341" y="79"/>
                </a:cubicBezTo>
                <a:cubicBezTo>
                  <a:pt x="336" y="81"/>
                  <a:pt x="336" y="81"/>
                  <a:pt x="336" y="81"/>
                </a:cubicBezTo>
                <a:cubicBezTo>
                  <a:pt x="334" y="81"/>
                  <a:pt x="334" y="81"/>
                  <a:pt x="334" y="81"/>
                </a:cubicBezTo>
                <a:cubicBezTo>
                  <a:pt x="338" y="82"/>
                  <a:pt x="338" y="82"/>
                  <a:pt x="338" y="82"/>
                </a:cubicBezTo>
                <a:cubicBezTo>
                  <a:pt x="334" y="83"/>
                  <a:pt x="334" y="83"/>
                  <a:pt x="334" y="83"/>
                </a:cubicBezTo>
                <a:cubicBezTo>
                  <a:pt x="338" y="83"/>
                  <a:pt x="338" y="83"/>
                  <a:pt x="338" y="83"/>
                </a:cubicBezTo>
                <a:cubicBezTo>
                  <a:pt x="336" y="84"/>
                  <a:pt x="336" y="84"/>
                  <a:pt x="336" y="84"/>
                </a:cubicBezTo>
                <a:cubicBezTo>
                  <a:pt x="336" y="85"/>
                  <a:pt x="336" y="85"/>
                  <a:pt x="336" y="85"/>
                </a:cubicBezTo>
                <a:cubicBezTo>
                  <a:pt x="338" y="84"/>
                  <a:pt x="338" y="84"/>
                  <a:pt x="338" y="84"/>
                </a:cubicBezTo>
                <a:cubicBezTo>
                  <a:pt x="343" y="86"/>
                  <a:pt x="343" y="86"/>
                  <a:pt x="343" y="86"/>
                </a:cubicBezTo>
                <a:cubicBezTo>
                  <a:pt x="341" y="87"/>
                  <a:pt x="341" y="87"/>
                  <a:pt x="341" y="87"/>
                </a:cubicBezTo>
                <a:cubicBezTo>
                  <a:pt x="344" y="86"/>
                  <a:pt x="344" y="86"/>
                  <a:pt x="344" y="86"/>
                </a:cubicBezTo>
                <a:cubicBezTo>
                  <a:pt x="342" y="88"/>
                  <a:pt x="342" y="88"/>
                  <a:pt x="342" y="88"/>
                </a:cubicBezTo>
                <a:cubicBezTo>
                  <a:pt x="344" y="87"/>
                  <a:pt x="344" y="87"/>
                  <a:pt x="344" y="87"/>
                </a:cubicBezTo>
                <a:cubicBezTo>
                  <a:pt x="343" y="89"/>
                  <a:pt x="343" y="89"/>
                  <a:pt x="343" y="89"/>
                </a:cubicBezTo>
                <a:cubicBezTo>
                  <a:pt x="343" y="90"/>
                  <a:pt x="343" y="90"/>
                  <a:pt x="343" y="90"/>
                </a:cubicBezTo>
                <a:cubicBezTo>
                  <a:pt x="341" y="89"/>
                  <a:pt x="341" y="89"/>
                  <a:pt x="341" y="89"/>
                </a:cubicBezTo>
                <a:cubicBezTo>
                  <a:pt x="341" y="90"/>
                  <a:pt x="341" y="90"/>
                  <a:pt x="341" y="90"/>
                </a:cubicBezTo>
                <a:cubicBezTo>
                  <a:pt x="339" y="90"/>
                  <a:pt x="339" y="90"/>
                  <a:pt x="339" y="90"/>
                </a:cubicBezTo>
                <a:cubicBezTo>
                  <a:pt x="337" y="88"/>
                  <a:pt x="337" y="88"/>
                  <a:pt x="337" y="88"/>
                </a:cubicBezTo>
                <a:cubicBezTo>
                  <a:pt x="331" y="86"/>
                  <a:pt x="331" y="86"/>
                  <a:pt x="331" y="86"/>
                </a:cubicBezTo>
                <a:cubicBezTo>
                  <a:pt x="330" y="86"/>
                  <a:pt x="330" y="86"/>
                  <a:pt x="330" y="86"/>
                </a:cubicBezTo>
                <a:cubicBezTo>
                  <a:pt x="331" y="87"/>
                  <a:pt x="331" y="87"/>
                  <a:pt x="331" y="87"/>
                </a:cubicBezTo>
                <a:cubicBezTo>
                  <a:pt x="335" y="88"/>
                  <a:pt x="335" y="88"/>
                  <a:pt x="335" y="88"/>
                </a:cubicBezTo>
                <a:cubicBezTo>
                  <a:pt x="328" y="89"/>
                  <a:pt x="328" y="89"/>
                  <a:pt x="328" y="89"/>
                </a:cubicBezTo>
                <a:cubicBezTo>
                  <a:pt x="328" y="90"/>
                  <a:pt x="328" y="90"/>
                  <a:pt x="328" y="90"/>
                </a:cubicBezTo>
                <a:cubicBezTo>
                  <a:pt x="326" y="90"/>
                  <a:pt x="326" y="90"/>
                  <a:pt x="326" y="90"/>
                </a:cubicBezTo>
                <a:cubicBezTo>
                  <a:pt x="331" y="91"/>
                  <a:pt x="331" y="91"/>
                  <a:pt x="331" y="91"/>
                </a:cubicBezTo>
                <a:cubicBezTo>
                  <a:pt x="328" y="92"/>
                  <a:pt x="328" y="92"/>
                  <a:pt x="328" y="92"/>
                </a:cubicBezTo>
                <a:cubicBezTo>
                  <a:pt x="334" y="91"/>
                  <a:pt x="334" y="91"/>
                  <a:pt x="334" y="91"/>
                </a:cubicBezTo>
                <a:cubicBezTo>
                  <a:pt x="342" y="91"/>
                  <a:pt x="342" y="91"/>
                  <a:pt x="342" y="91"/>
                </a:cubicBezTo>
                <a:cubicBezTo>
                  <a:pt x="330" y="96"/>
                  <a:pt x="330" y="96"/>
                  <a:pt x="330" y="96"/>
                </a:cubicBezTo>
                <a:cubicBezTo>
                  <a:pt x="322" y="97"/>
                  <a:pt x="322" y="97"/>
                  <a:pt x="322" y="97"/>
                </a:cubicBezTo>
                <a:cubicBezTo>
                  <a:pt x="320" y="98"/>
                  <a:pt x="320" y="98"/>
                  <a:pt x="320" y="98"/>
                </a:cubicBezTo>
                <a:cubicBezTo>
                  <a:pt x="317" y="99"/>
                  <a:pt x="317" y="99"/>
                  <a:pt x="317" y="99"/>
                </a:cubicBezTo>
                <a:cubicBezTo>
                  <a:pt x="315" y="97"/>
                  <a:pt x="315" y="97"/>
                  <a:pt x="315" y="97"/>
                </a:cubicBezTo>
                <a:cubicBezTo>
                  <a:pt x="316" y="99"/>
                  <a:pt x="316" y="99"/>
                  <a:pt x="316" y="99"/>
                </a:cubicBezTo>
                <a:cubicBezTo>
                  <a:pt x="313" y="100"/>
                  <a:pt x="313" y="100"/>
                  <a:pt x="313" y="100"/>
                </a:cubicBezTo>
                <a:cubicBezTo>
                  <a:pt x="311" y="102"/>
                  <a:pt x="311" y="102"/>
                  <a:pt x="311" y="102"/>
                </a:cubicBezTo>
                <a:cubicBezTo>
                  <a:pt x="307" y="104"/>
                  <a:pt x="307" y="104"/>
                  <a:pt x="307" y="104"/>
                </a:cubicBezTo>
                <a:cubicBezTo>
                  <a:pt x="305" y="104"/>
                  <a:pt x="305" y="104"/>
                  <a:pt x="305" y="104"/>
                </a:cubicBezTo>
                <a:cubicBezTo>
                  <a:pt x="304" y="106"/>
                  <a:pt x="304" y="106"/>
                  <a:pt x="304" y="106"/>
                </a:cubicBezTo>
                <a:cubicBezTo>
                  <a:pt x="301" y="105"/>
                  <a:pt x="301" y="105"/>
                  <a:pt x="301" y="105"/>
                </a:cubicBezTo>
                <a:cubicBezTo>
                  <a:pt x="300" y="106"/>
                  <a:pt x="300" y="106"/>
                  <a:pt x="300" y="106"/>
                </a:cubicBezTo>
                <a:cubicBezTo>
                  <a:pt x="299" y="106"/>
                  <a:pt x="299" y="106"/>
                  <a:pt x="299" y="106"/>
                </a:cubicBezTo>
                <a:cubicBezTo>
                  <a:pt x="301" y="105"/>
                  <a:pt x="301" y="105"/>
                  <a:pt x="301" y="105"/>
                </a:cubicBezTo>
                <a:cubicBezTo>
                  <a:pt x="300" y="104"/>
                  <a:pt x="300" y="104"/>
                  <a:pt x="300" y="104"/>
                </a:cubicBezTo>
                <a:cubicBezTo>
                  <a:pt x="299" y="106"/>
                  <a:pt x="299" y="106"/>
                  <a:pt x="299" y="106"/>
                </a:cubicBezTo>
                <a:cubicBezTo>
                  <a:pt x="298" y="106"/>
                  <a:pt x="298" y="106"/>
                  <a:pt x="298" y="106"/>
                </a:cubicBezTo>
                <a:cubicBezTo>
                  <a:pt x="297" y="107"/>
                  <a:pt x="297" y="107"/>
                  <a:pt x="297" y="107"/>
                </a:cubicBezTo>
                <a:cubicBezTo>
                  <a:pt x="294" y="107"/>
                  <a:pt x="294" y="107"/>
                  <a:pt x="294" y="107"/>
                </a:cubicBezTo>
                <a:cubicBezTo>
                  <a:pt x="292" y="107"/>
                  <a:pt x="292" y="107"/>
                  <a:pt x="292" y="107"/>
                </a:cubicBezTo>
                <a:cubicBezTo>
                  <a:pt x="293" y="108"/>
                  <a:pt x="293" y="108"/>
                  <a:pt x="293" y="108"/>
                </a:cubicBezTo>
                <a:cubicBezTo>
                  <a:pt x="292" y="109"/>
                  <a:pt x="292" y="109"/>
                  <a:pt x="292" y="109"/>
                </a:cubicBezTo>
                <a:cubicBezTo>
                  <a:pt x="290" y="109"/>
                  <a:pt x="290" y="109"/>
                  <a:pt x="290" y="109"/>
                </a:cubicBezTo>
                <a:cubicBezTo>
                  <a:pt x="289" y="109"/>
                  <a:pt x="289" y="109"/>
                  <a:pt x="289" y="109"/>
                </a:cubicBezTo>
                <a:cubicBezTo>
                  <a:pt x="291" y="111"/>
                  <a:pt x="291" y="111"/>
                  <a:pt x="291" y="111"/>
                </a:cubicBezTo>
                <a:cubicBezTo>
                  <a:pt x="288" y="112"/>
                  <a:pt x="288" y="112"/>
                  <a:pt x="288" y="112"/>
                </a:cubicBezTo>
                <a:cubicBezTo>
                  <a:pt x="289" y="112"/>
                  <a:pt x="289" y="112"/>
                  <a:pt x="289" y="112"/>
                </a:cubicBezTo>
                <a:cubicBezTo>
                  <a:pt x="289" y="114"/>
                  <a:pt x="289" y="114"/>
                  <a:pt x="289" y="114"/>
                </a:cubicBezTo>
                <a:cubicBezTo>
                  <a:pt x="287" y="113"/>
                  <a:pt x="287" y="113"/>
                  <a:pt x="287" y="113"/>
                </a:cubicBezTo>
                <a:cubicBezTo>
                  <a:pt x="289" y="114"/>
                  <a:pt x="289" y="114"/>
                  <a:pt x="289" y="114"/>
                </a:cubicBezTo>
                <a:cubicBezTo>
                  <a:pt x="286" y="115"/>
                  <a:pt x="286" y="115"/>
                  <a:pt x="286" y="115"/>
                </a:cubicBezTo>
                <a:cubicBezTo>
                  <a:pt x="286" y="116"/>
                  <a:pt x="286" y="116"/>
                  <a:pt x="286" y="116"/>
                </a:cubicBezTo>
                <a:cubicBezTo>
                  <a:pt x="284" y="116"/>
                  <a:pt x="284" y="116"/>
                  <a:pt x="284" y="116"/>
                </a:cubicBezTo>
                <a:cubicBezTo>
                  <a:pt x="285" y="116"/>
                  <a:pt x="285" y="116"/>
                  <a:pt x="285" y="116"/>
                </a:cubicBezTo>
                <a:cubicBezTo>
                  <a:pt x="282" y="118"/>
                  <a:pt x="282" y="118"/>
                  <a:pt x="282" y="118"/>
                </a:cubicBezTo>
                <a:cubicBezTo>
                  <a:pt x="283" y="118"/>
                  <a:pt x="283" y="118"/>
                  <a:pt x="283" y="118"/>
                </a:cubicBezTo>
                <a:cubicBezTo>
                  <a:pt x="283" y="121"/>
                  <a:pt x="283" y="121"/>
                  <a:pt x="283" y="121"/>
                </a:cubicBezTo>
                <a:cubicBezTo>
                  <a:pt x="279" y="125"/>
                  <a:pt x="279" y="125"/>
                  <a:pt x="279" y="125"/>
                </a:cubicBezTo>
                <a:cubicBezTo>
                  <a:pt x="277" y="125"/>
                  <a:pt x="277" y="125"/>
                  <a:pt x="277" y="125"/>
                </a:cubicBezTo>
                <a:cubicBezTo>
                  <a:pt x="278" y="127"/>
                  <a:pt x="278" y="127"/>
                  <a:pt x="278" y="127"/>
                </a:cubicBezTo>
                <a:cubicBezTo>
                  <a:pt x="274" y="127"/>
                  <a:pt x="274" y="127"/>
                  <a:pt x="274" y="127"/>
                </a:cubicBezTo>
                <a:cubicBezTo>
                  <a:pt x="273" y="127"/>
                  <a:pt x="273" y="127"/>
                  <a:pt x="273" y="127"/>
                </a:cubicBezTo>
                <a:cubicBezTo>
                  <a:pt x="274" y="125"/>
                  <a:pt x="274" y="125"/>
                  <a:pt x="274" y="125"/>
                </a:cubicBezTo>
                <a:cubicBezTo>
                  <a:pt x="272" y="125"/>
                  <a:pt x="272" y="125"/>
                  <a:pt x="272" y="125"/>
                </a:cubicBezTo>
                <a:cubicBezTo>
                  <a:pt x="273" y="124"/>
                  <a:pt x="273" y="124"/>
                  <a:pt x="273" y="124"/>
                </a:cubicBezTo>
                <a:cubicBezTo>
                  <a:pt x="266" y="124"/>
                  <a:pt x="266" y="124"/>
                  <a:pt x="266" y="124"/>
                </a:cubicBezTo>
                <a:cubicBezTo>
                  <a:pt x="267" y="123"/>
                  <a:pt x="267" y="123"/>
                  <a:pt x="267" y="123"/>
                </a:cubicBezTo>
                <a:cubicBezTo>
                  <a:pt x="264" y="122"/>
                  <a:pt x="264" y="122"/>
                  <a:pt x="264" y="122"/>
                </a:cubicBezTo>
                <a:cubicBezTo>
                  <a:pt x="266" y="122"/>
                  <a:pt x="266" y="122"/>
                  <a:pt x="266" y="122"/>
                </a:cubicBezTo>
                <a:cubicBezTo>
                  <a:pt x="264" y="122"/>
                  <a:pt x="264" y="122"/>
                  <a:pt x="264" y="122"/>
                </a:cubicBezTo>
                <a:cubicBezTo>
                  <a:pt x="265" y="121"/>
                  <a:pt x="265" y="121"/>
                  <a:pt x="265" y="121"/>
                </a:cubicBezTo>
                <a:cubicBezTo>
                  <a:pt x="264" y="120"/>
                  <a:pt x="264" y="120"/>
                  <a:pt x="264" y="120"/>
                </a:cubicBezTo>
                <a:cubicBezTo>
                  <a:pt x="265" y="119"/>
                  <a:pt x="265" y="119"/>
                  <a:pt x="265" y="119"/>
                </a:cubicBezTo>
                <a:cubicBezTo>
                  <a:pt x="263" y="120"/>
                  <a:pt x="263" y="120"/>
                  <a:pt x="263" y="120"/>
                </a:cubicBezTo>
                <a:cubicBezTo>
                  <a:pt x="264" y="119"/>
                  <a:pt x="264" y="119"/>
                  <a:pt x="264" y="119"/>
                </a:cubicBezTo>
                <a:cubicBezTo>
                  <a:pt x="263" y="118"/>
                  <a:pt x="263" y="118"/>
                  <a:pt x="263" y="118"/>
                </a:cubicBezTo>
                <a:cubicBezTo>
                  <a:pt x="264" y="117"/>
                  <a:pt x="264" y="117"/>
                  <a:pt x="264" y="117"/>
                </a:cubicBezTo>
                <a:cubicBezTo>
                  <a:pt x="262" y="116"/>
                  <a:pt x="262" y="116"/>
                  <a:pt x="262" y="116"/>
                </a:cubicBezTo>
                <a:cubicBezTo>
                  <a:pt x="262" y="112"/>
                  <a:pt x="262" y="112"/>
                  <a:pt x="262" y="112"/>
                </a:cubicBezTo>
                <a:cubicBezTo>
                  <a:pt x="266" y="111"/>
                  <a:pt x="266" y="111"/>
                  <a:pt x="266" y="111"/>
                </a:cubicBezTo>
                <a:cubicBezTo>
                  <a:pt x="265" y="110"/>
                  <a:pt x="265" y="110"/>
                  <a:pt x="265" y="110"/>
                </a:cubicBezTo>
                <a:cubicBezTo>
                  <a:pt x="266" y="110"/>
                  <a:pt x="266" y="110"/>
                  <a:pt x="266" y="110"/>
                </a:cubicBezTo>
                <a:cubicBezTo>
                  <a:pt x="265" y="110"/>
                  <a:pt x="265" y="110"/>
                  <a:pt x="265" y="110"/>
                </a:cubicBezTo>
                <a:cubicBezTo>
                  <a:pt x="261" y="112"/>
                  <a:pt x="261" y="112"/>
                  <a:pt x="261" y="112"/>
                </a:cubicBezTo>
                <a:cubicBezTo>
                  <a:pt x="262" y="110"/>
                  <a:pt x="262" y="110"/>
                  <a:pt x="262" y="110"/>
                </a:cubicBezTo>
                <a:cubicBezTo>
                  <a:pt x="262" y="108"/>
                  <a:pt x="262" y="108"/>
                  <a:pt x="262" y="108"/>
                </a:cubicBezTo>
                <a:cubicBezTo>
                  <a:pt x="262" y="108"/>
                  <a:pt x="262" y="108"/>
                  <a:pt x="262" y="108"/>
                </a:cubicBezTo>
                <a:cubicBezTo>
                  <a:pt x="260" y="107"/>
                  <a:pt x="260" y="107"/>
                  <a:pt x="260" y="107"/>
                </a:cubicBezTo>
                <a:cubicBezTo>
                  <a:pt x="262" y="106"/>
                  <a:pt x="262" y="106"/>
                  <a:pt x="262" y="106"/>
                </a:cubicBezTo>
                <a:cubicBezTo>
                  <a:pt x="260" y="106"/>
                  <a:pt x="260" y="106"/>
                  <a:pt x="260" y="106"/>
                </a:cubicBezTo>
                <a:cubicBezTo>
                  <a:pt x="262" y="105"/>
                  <a:pt x="262" y="105"/>
                  <a:pt x="262" y="105"/>
                </a:cubicBezTo>
                <a:cubicBezTo>
                  <a:pt x="261" y="104"/>
                  <a:pt x="261" y="104"/>
                  <a:pt x="261" y="104"/>
                </a:cubicBezTo>
                <a:cubicBezTo>
                  <a:pt x="263" y="103"/>
                  <a:pt x="263" y="103"/>
                  <a:pt x="263" y="103"/>
                </a:cubicBezTo>
                <a:cubicBezTo>
                  <a:pt x="261" y="102"/>
                  <a:pt x="261" y="102"/>
                  <a:pt x="261" y="102"/>
                </a:cubicBezTo>
                <a:cubicBezTo>
                  <a:pt x="263" y="100"/>
                  <a:pt x="263" y="100"/>
                  <a:pt x="263" y="100"/>
                </a:cubicBezTo>
                <a:cubicBezTo>
                  <a:pt x="263" y="100"/>
                  <a:pt x="263" y="100"/>
                  <a:pt x="263" y="100"/>
                </a:cubicBezTo>
                <a:cubicBezTo>
                  <a:pt x="263" y="99"/>
                  <a:pt x="263" y="99"/>
                  <a:pt x="263" y="99"/>
                </a:cubicBezTo>
                <a:cubicBezTo>
                  <a:pt x="265" y="99"/>
                  <a:pt x="265" y="99"/>
                  <a:pt x="265" y="99"/>
                </a:cubicBezTo>
                <a:cubicBezTo>
                  <a:pt x="264" y="98"/>
                  <a:pt x="264" y="98"/>
                  <a:pt x="264" y="98"/>
                </a:cubicBezTo>
                <a:cubicBezTo>
                  <a:pt x="270" y="98"/>
                  <a:pt x="270" y="98"/>
                  <a:pt x="270" y="98"/>
                </a:cubicBezTo>
                <a:cubicBezTo>
                  <a:pt x="269" y="98"/>
                  <a:pt x="269" y="98"/>
                  <a:pt x="269" y="98"/>
                </a:cubicBezTo>
                <a:cubicBezTo>
                  <a:pt x="270" y="97"/>
                  <a:pt x="270" y="97"/>
                  <a:pt x="270" y="97"/>
                </a:cubicBezTo>
                <a:cubicBezTo>
                  <a:pt x="266" y="97"/>
                  <a:pt x="266" y="97"/>
                  <a:pt x="266" y="97"/>
                </a:cubicBezTo>
                <a:cubicBezTo>
                  <a:pt x="270" y="97"/>
                  <a:pt x="270" y="97"/>
                  <a:pt x="270" y="97"/>
                </a:cubicBezTo>
                <a:cubicBezTo>
                  <a:pt x="271" y="95"/>
                  <a:pt x="271" y="95"/>
                  <a:pt x="271" y="95"/>
                </a:cubicBezTo>
                <a:cubicBezTo>
                  <a:pt x="273" y="95"/>
                  <a:pt x="273" y="95"/>
                  <a:pt x="273" y="95"/>
                </a:cubicBezTo>
                <a:cubicBezTo>
                  <a:pt x="272" y="94"/>
                  <a:pt x="272" y="94"/>
                  <a:pt x="272" y="94"/>
                </a:cubicBezTo>
                <a:cubicBezTo>
                  <a:pt x="275" y="92"/>
                  <a:pt x="275" y="92"/>
                  <a:pt x="275" y="92"/>
                </a:cubicBezTo>
                <a:cubicBezTo>
                  <a:pt x="270" y="92"/>
                  <a:pt x="270" y="92"/>
                  <a:pt x="270" y="92"/>
                </a:cubicBezTo>
                <a:cubicBezTo>
                  <a:pt x="266" y="90"/>
                  <a:pt x="266" y="90"/>
                  <a:pt x="266" y="90"/>
                </a:cubicBezTo>
                <a:cubicBezTo>
                  <a:pt x="275" y="91"/>
                  <a:pt x="275" y="91"/>
                  <a:pt x="275" y="91"/>
                </a:cubicBezTo>
                <a:cubicBezTo>
                  <a:pt x="274" y="90"/>
                  <a:pt x="274" y="90"/>
                  <a:pt x="274" y="90"/>
                </a:cubicBezTo>
                <a:cubicBezTo>
                  <a:pt x="275" y="89"/>
                  <a:pt x="275" y="89"/>
                  <a:pt x="275" y="89"/>
                </a:cubicBezTo>
                <a:cubicBezTo>
                  <a:pt x="273" y="89"/>
                  <a:pt x="273" y="89"/>
                  <a:pt x="273" y="89"/>
                </a:cubicBezTo>
                <a:cubicBezTo>
                  <a:pt x="274" y="88"/>
                  <a:pt x="274" y="88"/>
                  <a:pt x="274" y="88"/>
                </a:cubicBezTo>
                <a:cubicBezTo>
                  <a:pt x="272" y="88"/>
                  <a:pt x="272" y="88"/>
                  <a:pt x="272" y="88"/>
                </a:cubicBezTo>
                <a:cubicBezTo>
                  <a:pt x="274" y="87"/>
                  <a:pt x="274" y="87"/>
                  <a:pt x="274" y="87"/>
                </a:cubicBezTo>
                <a:cubicBezTo>
                  <a:pt x="272" y="88"/>
                  <a:pt x="272" y="88"/>
                  <a:pt x="272" y="88"/>
                </a:cubicBezTo>
                <a:cubicBezTo>
                  <a:pt x="274" y="87"/>
                  <a:pt x="274" y="87"/>
                  <a:pt x="274" y="87"/>
                </a:cubicBezTo>
                <a:cubicBezTo>
                  <a:pt x="271" y="87"/>
                  <a:pt x="271" y="87"/>
                  <a:pt x="271" y="87"/>
                </a:cubicBezTo>
                <a:cubicBezTo>
                  <a:pt x="274" y="86"/>
                  <a:pt x="274" y="86"/>
                  <a:pt x="274" y="86"/>
                </a:cubicBezTo>
                <a:cubicBezTo>
                  <a:pt x="271" y="85"/>
                  <a:pt x="271" y="85"/>
                  <a:pt x="271" y="85"/>
                </a:cubicBezTo>
                <a:cubicBezTo>
                  <a:pt x="269" y="86"/>
                  <a:pt x="269" y="86"/>
                  <a:pt x="269" y="86"/>
                </a:cubicBezTo>
                <a:cubicBezTo>
                  <a:pt x="269" y="87"/>
                  <a:pt x="269" y="87"/>
                  <a:pt x="269" y="87"/>
                </a:cubicBezTo>
                <a:cubicBezTo>
                  <a:pt x="265" y="87"/>
                  <a:pt x="265" y="87"/>
                  <a:pt x="265" y="87"/>
                </a:cubicBezTo>
                <a:cubicBezTo>
                  <a:pt x="268" y="85"/>
                  <a:pt x="268" y="85"/>
                  <a:pt x="268" y="85"/>
                </a:cubicBezTo>
                <a:cubicBezTo>
                  <a:pt x="266" y="85"/>
                  <a:pt x="266" y="85"/>
                  <a:pt x="266" y="85"/>
                </a:cubicBezTo>
                <a:cubicBezTo>
                  <a:pt x="269" y="84"/>
                  <a:pt x="269" y="84"/>
                  <a:pt x="269" y="84"/>
                </a:cubicBezTo>
                <a:cubicBezTo>
                  <a:pt x="270" y="83"/>
                  <a:pt x="270" y="83"/>
                  <a:pt x="270" y="83"/>
                </a:cubicBezTo>
                <a:cubicBezTo>
                  <a:pt x="268" y="82"/>
                  <a:pt x="268" y="82"/>
                  <a:pt x="268" y="82"/>
                </a:cubicBezTo>
                <a:cubicBezTo>
                  <a:pt x="270" y="81"/>
                  <a:pt x="270" y="81"/>
                  <a:pt x="270" y="81"/>
                </a:cubicBezTo>
                <a:cubicBezTo>
                  <a:pt x="269" y="81"/>
                  <a:pt x="269" y="81"/>
                  <a:pt x="269" y="81"/>
                </a:cubicBezTo>
                <a:cubicBezTo>
                  <a:pt x="269" y="78"/>
                  <a:pt x="269" y="78"/>
                  <a:pt x="269" y="78"/>
                </a:cubicBezTo>
                <a:cubicBezTo>
                  <a:pt x="268" y="78"/>
                  <a:pt x="268" y="78"/>
                  <a:pt x="268" y="78"/>
                </a:cubicBezTo>
                <a:cubicBezTo>
                  <a:pt x="270" y="78"/>
                  <a:pt x="270" y="78"/>
                  <a:pt x="270" y="78"/>
                </a:cubicBezTo>
                <a:cubicBezTo>
                  <a:pt x="268" y="77"/>
                  <a:pt x="268" y="77"/>
                  <a:pt x="268" y="77"/>
                </a:cubicBezTo>
                <a:cubicBezTo>
                  <a:pt x="270" y="77"/>
                  <a:pt x="270" y="77"/>
                  <a:pt x="270" y="77"/>
                </a:cubicBezTo>
                <a:cubicBezTo>
                  <a:pt x="266" y="75"/>
                  <a:pt x="266" y="75"/>
                  <a:pt x="266" y="75"/>
                </a:cubicBezTo>
                <a:cubicBezTo>
                  <a:pt x="268" y="74"/>
                  <a:pt x="268" y="74"/>
                  <a:pt x="268" y="74"/>
                </a:cubicBezTo>
                <a:cubicBezTo>
                  <a:pt x="267" y="73"/>
                  <a:pt x="267" y="73"/>
                  <a:pt x="267" y="73"/>
                </a:cubicBezTo>
                <a:cubicBezTo>
                  <a:pt x="258" y="72"/>
                  <a:pt x="258" y="72"/>
                  <a:pt x="258" y="72"/>
                </a:cubicBezTo>
                <a:cubicBezTo>
                  <a:pt x="253" y="73"/>
                  <a:pt x="253" y="73"/>
                  <a:pt x="253" y="73"/>
                </a:cubicBezTo>
                <a:cubicBezTo>
                  <a:pt x="250" y="72"/>
                  <a:pt x="250" y="72"/>
                  <a:pt x="250" y="72"/>
                </a:cubicBezTo>
                <a:cubicBezTo>
                  <a:pt x="250" y="73"/>
                  <a:pt x="250" y="73"/>
                  <a:pt x="250" y="73"/>
                </a:cubicBezTo>
                <a:cubicBezTo>
                  <a:pt x="247" y="73"/>
                  <a:pt x="247" y="73"/>
                  <a:pt x="247" y="73"/>
                </a:cubicBezTo>
                <a:cubicBezTo>
                  <a:pt x="245" y="71"/>
                  <a:pt x="245" y="71"/>
                  <a:pt x="245" y="71"/>
                </a:cubicBezTo>
                <a:cubicBezTo>
                  <a:pt x="249" y="70"/>
                  <a:pt x="249" y="70"/>
                  <a:pt x="249" y="70"/>
                </a:cubicBezTo>
                <a:cubicBezTo>
                  <a:pt x="243" y="69"/>
                  <a:pt x="243" y="69"/>
                  <a:pt x="243" y="69"/>
                </a:cubicBezTo>
                <a:cubicBezTo>
                  <a:pt x="255" y="69"/>
                  <a:pt x="255" y="69"/>
                  <a:pt x="255" y="69"/>
                </a:cubicBezTo>
                <a:cubicBezTo>
                  <a:pt x="254" y="68"/>
                  <a:pt x="254" y="68"/>
                  <a:pt x="254" y="68"/>
                </a:cubicBezTo>
                <a:cubicBezTo>
                  <a:pt x="256" y="68"/>
                  <a:pt x="256" y="68"/>
                  <a:pt x="256" y="68"/>
                </a:cubicBezTo>
                <a:cubicBezTo>
                  <a:pt x="256" y="67"/>
                  <a:pt x="256" y="67"/>
                  <a:pt x="256" y="67"/>
                </a:cubicBezTo>
                <a:cubicBezTo>
                  <a:pt x="247" y="68"/>
                  <a:pt x="247" y="68"/>
                  <a:pt x="247" y="68"/>
                </a:cubicBezTo>
                <a:cubicBezTo>
                  <a:pt x="249" y="67"/>
                  <a:pt x="249" y="67"/>
                  <a:pt x="249" y="67"/>
                </a:cubicBezTo>
                <a:cubicBezTo>
                  <a:pt x="246" y="67"/>
                  <a:pt x="246" y="67"/>
                  <a:pt x="246" y="67"/>
                </a:cubicBezTo>
                <a:cubicBezTo>
                  <a:pt x="248" y="67"/>
                  <a:pt x="248" y="67"/>
                  <a:pt x="248" y="67"/>
                </a:cubicBezTo>
                <a:cubicBezTo>
                  <a:pt x="244" y="67"/>
                  <a:pt x="244" y="67"/>
                  <a:pt x="244" y="67"/>
                </a:cubicBezTo>
                <a:cubicBezTo>
                  <a:pt x="243" y="66"/>
                  <a:pt x="243" y="66"/>
                  <a:pt x="243" y="66"/>
                </a:cubicBezTo>
                <a:cubicBezTo>
                  <a:pt x="254" y="63"/>
                  <a:pt x="254" y="63"/>
                  <a:pt x="254" y="63"/>
                </a:cubicBezTo>
                <a:cubicBezTo>
                  <a:pt x="260" y="63"/>
                  <a:pt x="260" y="63"/>
                  <a:pt x="260" y="63"/>
                </a:cubicBezTo>
                <a:cubicBezTo>
                  <a:pt x="263" y="62"/>
                  <a:pt x="263" y="62"/>
                  <a:pt x="263" y="62"/>
                </a:cubicBezTo>
                <a:cubicBezTo>
                  <a:pt x="263" y="61"/>
                  <a:pt x="263" y="61"/>
                  <a:pt x="263" y="61"/>
                </a:cubicBezTo>
                <a:cubicBezTo>
                  <a:pt x="265" y="61"/>
                  <a:pt x="265" y="61"/>
                  <a:pt x="265" y="61"/>
                </a:cubicBezTo>
                <a:cubicBezTo>
                  <a:pt x="264" y="61"/>
                  <a:pt x="264" y="61"/>
                  <a:pt x="264" y="61"/>
                </a:cubicBezTo>
                <a:cubicBezTo>
                  <a:pt x="267" y="60"/>
                  <a:pt x="267" y="60"/>
                  <a:pt x="267" y="60"/>
                </a:cubicBezTo>
                <a:cubicBezTo>
                  <a:pt x="262" y="61"/>
                  <a:pt x="262" y="61"/>
                  <a:pt x="262" y="61"/>
                </a:cubicBezTo>
                <a:cubicBezTo>
                  <a:pt x="260" y="60"/>
                  <a:pt x="260" y="60"/>
                  <a:pt x="260" y="60"/>
                </a:cubicBezTo>
                <a:cubicBezTo>
                  <a:pt x="269" y="58"/>
                  <a:pt x="269" y="58"/>
                  <a:pt x="269" y="58"/>
                </a:cubicBezTo>
                <a:cubicBezTo>
                  <a:pt x="274" y="58"/>
                  <a:pt x="274" y="58"/>
                  <a:pt x="274" y="58"/>
                </a:cubicBezTo>
                <a:cubicBezTo>
                  <a:pt x="274" y="57"/>
                  <a:pt x="274" y="57"/>
                  <a:pt x="274" y="57"/>
                </a:cubicBezTo>
                <a:cubicBezTo>
                  <a:pt x="276" y="57"/>
                  <a:pt x="276" y="57"/>
                  <a:pt x="276" y="57"/>
                </a:cubicBezTo>
                <a:cubicBezTo>
                  <a:pt x="275" y="56"/>
                  <a:pt x="275" y="56"/>
                  <a:pt x="275" y="56"/>
                </a:cubicBezTo>
                <a:cubicBezTo>
                  <a:pt x="278" y="56"/>
                  <a:pt x="278" y="56"/>
                  <a:pt x="278" y="56"/>
                </a:cubicBezTo>
                <a:cubicBezTo>
                  <a:pt x="283" y="57"/>
                  <a:pt x="283" y="57"/>
                  <a:pt x="283" y="57"/>
                </a:cubicBezTo>
                <a:cubicBezTo>
                  <a:pt x="279" y="56"/>
                  <a:pt x="279" y="56"/>
                  <a:pt x="279" y="56"/>
                </a:cubicBezTo>
                <a:cubicBezTo>
                  <a:pt x="290" y="55"/>
                  <a:pt x="290" y="55"/>
                  <a:pt x="290" y="55"/>
                </a:cubicBezTo>
                <a:cubicBezTo>
                  <a:pt x="291" y="56"/>
                  <a:pt x="291" y="56"/>
                  <a:pt x="291" y="56"/>
                </a:cubicBezTo>
                <a:cubicBezTo>
                  <a:pt x="290" y="57"/>
                  <a:pt x="290" y="57"/>
                  <a:pt x="290" y="57"/>
                </a:cubicBezTo>
                <a:cubicBezTo>
                  <a:pt x="292" y="56"/>
                  <a:pt x="292" y="56"/>
                  <a:pt x="292" y="56"/>
                </a:cubicBezTo>
                <a:cubicBezTo>
                  <a:pt x="297" y="56"/>
                  <a:pt x="297" y="56"/>
                  <a:pt x="297" y="56"/>
                </a:cubicBezTo>
                <a:cubicBezTo>
                  <a:pt x="296" y="56"/>
                  <a:pt x="296" y="56"/>
                  <a:pt x="296" y="56"/>
                </a:cubicBezTo>
                <a:cubicBezTo>
                  <a:pt x="299" y="56"/>
                  <a:pt x="299" y="56"/>
                  <a:pt x="299" y="56"/>
                </a:cubicBezTo>
                <a:cubicBezTo>
                  <a:pt x="297" y="54"/>
                  <a:pt x="297" y="54"/>
                  <a:pt x="297" y="54"/>
                </a:cubicBezTo>
                <a:cubicBezTo>
                  <a:pt x="308" y="56"/>
                  <a:pt x="308" y="56"/>
                  <a:pt x="308" y="56"/>
                </a:cubicBezTo>
                <a:cubicBezTo>
                  <a:pt x="309" y="56"/>
                  <a:pt x="309" y="56"/>
                  <a:pt x="309" y="56"/>
                </a:cubicBezTo>
                <a:cubicBezTo>
                  <a:pt x="308" y="56"/>
                  <a:pt x="308" y="56"/>
                  <a:pt x="308" y="56"/>
                </a:cubicBezTo>
                <a:cubicBezTo>
                  <a:pt x="304" y="54"/>
                  <a:pt x="304" y="54"/>
                  <a:pt x="304" y="54"/>
                </a:cubicBezTo>
                <a:cubicBezTo>
                  <a:pt x="309" y="55"/>
                  <a:pt x="309" y="55"/>
                  <a:pt x="309" y="55"/>
                </a:cubicBezTo>
                <a:cubicBezTo>
                  <a:pt x="309" y="55"/>
                  <a:pt x="309" y="55"/>
                  <a:pt x="309" y="55"/>
                </a:cubicBezTo>
                <a:cubicBezTo>
                  <a:pt x="313" y="55"/>
                  <a:pt x="313" y="55"/>
                  <a:pt x="313" y="55"/>
                </a:cubicBezTo>
                <a:cubicBezTo>
                  <a:pt x="308" y="54"/>
                  <a:pt x="308" y="54"/>
                  <a:pt x="308" y="54"/>
                </a:cubicBezTo>
                <a:cubicBezTo>
                  <a:pt x="318" y="54"/>
                  <a:pt x="318" y="54"/>
                  <a:pt x="318" y="54"/>
                </a:cubicBezTo>
                <a:cubicBezTo>
                  <a:pt x="309" y="53"/>
                  <a:pt x="309" y="53"/>
                  <a:pt x="309" y="53"/>
                </a:cubicBezTo>
                <a:cubicBezTo>
                  <a:pt x="314" y="53"/>
                  <a:pt x="314" y="53"/>
                  <a:pt x="314" y="53"/>
                </a:cubicBezTo>
                <a:cubicBezTo>
                  <a:pt x="321" y="54"/>
                  <a:pt x="321" y="54"/>
                  <a:pt x="321" y="54"/>
                </a:cubicBezTo>
                <a:cubicBezTo>
                  <a:pt x="320" y="53"/>
                  <a:pt x="320" y="53"/>
                  <a:pt x="320" y="53"/>
                </a:cubicBezTo>
                <a:cubicBezTo>
                  <a:pt x="324" y="53"/>
                  <a:pt x="324" y="53"/>
                  <a:pt x="324" y="53"/>
                </a:cubicBezTo>
                <a:cubicBezTo>
                  <a:pt x="322" y="52"/>
                  <a:pt x="322" y="52"/>
                  <a:pt x="322" y="52"/>
                </a:cubicBezTo>
                <a:cubicBezTo>
                  <a:pt x="338" y="52"/>
                  <a:pt x="338" y="52"/>
                  <a:pt x="338" y="52"/>
                </a:cubicBezTo>
                <a:cubicBezTo>
                  <a:pt x="346" y="53"/>
                  <a:pt x="346" y="53"/>
                  <a:pt x="346" y="53"/>
                </a:cubicBezTo>
                <a:cubicBezTo>
                  <a:pt x="331" y="53"/>
                  <a:pt x="331" y="53"/>
                  <a:pt x="331" y="53"/>
                </a:cubicBezTo>
                <a:cubicBezTo>
                  <a:pt x="333" y="53"/>
                  <a:pt x="333" y="53"/>
                  <a:pt x="333" y="53"/>
                </a:cubicBezTo>
                <a:cubicBezTo>
                  <a:pt x="327" y="54"/>
                  <a:pt x="327" y="54"/>
                  <a:pt x="327" y="54"/>
                </a:cubicBezTo>
                <a:cubicBezTo>
                  <a:pt x="348" y="53"/>
                  <a:pt x="348" y="53"/>
                  <a:pt x="348" y="53"/>
                </a:cubicBezTo>
                <a:cubicBezTo>
                  <a:pt x="349" y="53"/>
                  <a:pt x="349" y="53"/>
                  <a:pt x="349" y="53"/>
                </a:cubicBezTo>
                <a:cubicBezTo>
                  <a:pt x="346" y="54"/>
                  <a:pt x="346" y="54"/>
                  <a:pt x="346" y="54"/>
                </a:cubicBezTo>
                <a:cubicBezTo>
                  <a:pt x="356" y="54"/>
                  <a:pt x="356" y="54"/>
                  <a:pt x="356" y="54"/>
                </a:cubicBezTo>
                <a:cubicBezTo>
                  <a:pt x="347" y="55"/>
                  <a:pt x="347" y="55"/>
                  <a:pt x="347" y="55"/>
                </a:cubicBezTo>
                <a:cubicBezTo>
                  <a:pt x="334" y="55"/>
                  <a:pt x="334" y="55"/>
                  <a:pt x="334" y="55"/>
                </a:cubicBezTo>
                <a:cubicBezTo>
                  <a:pt x="336" y="56"/>
                  <a:pt x="336" y="56"/>
                  <a:pt x="336" y="56"/>
                </a:cubicBezTo>
                <a:cubicBezTo>
                  <a:pt x="331" y="56"/>
                  <a:pt x="331" y="56"/>
                  <a:pt x="331" y="56"/>
                </a:cubicBezTo>
                <a:cubicBezTo>
                  <a:pt x="346" y="56"/>
                  <a:pt x="346" y="56"/>
                  <a:pt x="346" y="56"/>
                </a:cubicBezTo>
                <a:cubicBezTo>
                  <a:pt x="347" y="56"/>
                  <a:pt x="347" y="56"/>
                  <a:pt x="347" y="56"/>
                </a:cubicBezTo>
                <a:cubicBezTo>
                  <a:pt x="343" y="57"/>
                  <a:pt x="343" y="57"/>
                  <a:pt x="343" y="57"/>
                </a:cubicBezTo>
                <a:cubicBezTo>
                  <a:pt x="353" y="56"/>
                  <a:pt x="353" y="56"/>
                  <a:pt x="353" y="56"/>
                </a:cubicBezTo>
                <a:cubicBezTo>
                  <a:pt x="354" y="56"/>
                  <a:pt x="354" y="56"/>
                  <a:pt x="354" y="56"/>
                </a:cubicBezTo>
                <a:cubicBezTo>
                  <a:pt x="353" y="57"/>
                  <a:pt x="353" y="57"/>
                  <a:pt x="353" y="57"/>
                </a:cubicBezTo>
                <a:cubicBezTo>
                  <a:pt x="347" y="60"/>
                  <a:pt x="347" y="60"/>
                  <a:pt x="347" y="60"/>
                </a:cubicBezTo>
                <a:cubicBezTo>
                  <a:pt x="358" y="56"/>
                  <a:pt x="358" y="56"/>
                  <a:pt x="358" y="56"/>
                </a:cubicBezTo>
                <a:cubicBezTo>
                  <a:pt x="357" y="57"/>
                  <a:pt x="357" y="57"/>
                  <a:pt x="357" y="57"/>
                </a:cubicBezTo>
                <a:cubicBezTo>
                  <a:pt x="362" y="57"/>
                  <a:pt x="362" y="57"/>
                  <a:pt x="362" y="57"/>
                </a:cubicBezTo>
                <a:cubicBezTo>
                  <a:pt x="364" y="56"/>
                  <a:pt x="364" y="56"/>
                  <a:pt x="364" y="56"/>
                </a:cubicBezTo>
                <a:cubicBezTo>
                  <a:pt x="369" y="56"/>
                  <a:pt x="369" y="56"/>
                  <a:pt x="369" y="56"/>
                </a:cubicBezTo>
                <a:cubicBezTo>
                  <a:pt x="374" y="57"/>
                  <a:pt x="374" y="57"/>
                  <a:pt x="374" y="57"/>
                </a:cubicBezTo>
                <a:cubicBezTo>
                  <a:pt x="368" y="58"/>
                  <a:pt x="368" y="58"/>
                  <a:pt x="368" y="58"/>
                </a:cubicBezTo>
                <a:cubicBezTo>
                  <a:pt x="368" y="59"/>
                  <a:pt x="368" y="59"/>
                  <a:pt x="368" y="59"/>
                </a:cubicBezTo>
                <a:cubicBezTo>
                  <a:pt x="354" y="59"/>
                  <a:pt x="354" y="59"/>
                  <a:pt x="354" y="59"/>
                </a:cubicBezTo>
                <a:cubicBezTo>
                  <a:pt x="365" y="59"/>
                  <a:pt x="365" y="59"/>
                  <a:pt x="365" y="59"/>
                </a:cubicBezTo>
                <a:cubicBezTo>
                  <a:pt x="358" y="60"/>
                  <a:pt x="358" y="60"/>
                  <a:pt x="358" y="60"/>
                </a:cubicBezTo>
                <a:cubicBezTo>
                  <a:pt x="359" y="60"/>
                  <a:pt x="359" y="60"/>
                  <a:pt x="359" y="60"/>
                </a:cubicBezTo>
                <a:cubicBezTo>
                  <a:pt x="357" y="61"/>
                  <a:pt x="357" y="61"/>
                  <a:pt x="357" y="61"/>
                </a:cubicBezTo>
                <a:cubicBezTo>
                  <a:pt x="357" y="60"/>
                  <a:pt x="357" y="60"/>
                  <a:pt x="357" y="60"/>
                </a:cubicBezTo>
                <a:cubicBezTo>
                  <a:pt x="356" y="61"/>
                  <a:pt x="356" y="61"/>
                  <a:pt x="356" y="61"/>
                </a:cubicBezTo>
                <a:cubicBezTo>
                  <a:pt x="356" y="62"/>
                  <a:pt x="356" y="62"/>
                  <a:pt x="356" y="62"/>
                </a:cubicBezTo>
                <a:cubicBezTo>
                  <a:pt x="362" y="61"/>
                  <a:pt x="362" y="61"/>
                  <a:pt x="362" y="61"/>
                </a:cubicBezTo>
                <a:cubicBezTo>
                  <a:pt x="357" y="62"/>
                  <a:pt x="357" y="62"/>
                  <a:pt x="357" y="62"/>
                </a:cubicBezTo>
                <a:cubicBezTo>
                  <a:pt x="356" y="63"/>
                  <a:pt x="356" y="63"/>
                  <a:pt x="356" y="63"/>
                </a:cubicBezTo>
                <a:lnTo>
                  <a:pt x="358" y="63"/>
                </a:lnTo>
                <a:close/>
                <a:moveTo>
                  <a:pt x="242" y="63"/>
                </a:moveTo>
                <a:cubicBezTo>
                  <a:pt x="235" y="63"/>
                  <a:pt x="235" y="63"/>
                  <a:pt x="235" y="63"/>
                </a:cubicBezTo>
                <a:cubicBezTo>
                  <a:pt x="239" y="63"/>
                  <a:pt x="239" y="63"/>
                  <a:pt x="239" y="63"/>
                </a:cubicBezTo>
                <a:cubicBezTo>
                  <a:pt x="234" y="64"/>
                  <a:pt x="234" y="64"/>
                  <a:pt x="234" y="64"/>
                </a:cubicBezTo>
                <a:cubicBezTo>
                  <a:pt x="239" y="64"/>
                  <a:pt x="239" y="64"/>
                  <a:pt x="239" y="64"/>
                </a:cubicBezTo>
                <a:cubicBezTo>
                  <a:pt x="240" y="65"/>
                  <a:pt x="240" y="65"/>
                  <a:pt x="240" y="65"/>
                </a:cubicBezTo>
                <a:cubicBezTo>
                  <a:pt x="236" y="65"/>
                  <a:pt x="236" y="65"/>
                  <a:pt x="236" y="65"/>
                </a:cubicBezTo>
                <a:cubicBezTo>
                  <a:pt x="238" y="66"/>
                  <a:pt x="238" y="66"/>
                  <a:pt x="238" y="66"/>
                </a:cubicBezTo>
                <a:cubicBezTo>
                  <a:pt x="234" y="66"/>
                  <a:pt x="234" y="66"/>
                  <a:pt x="234" y="66"/>
                </a:cubicBezTo>
                <a:cubicBezTo>
                  <a:pt x="237" y="66"/>
                  <a:pt x="237" y="66"/>
                  <a:pt x="237" y="66"/>
                </a:cubicBezTo>
                <a:cubicBezTo>
                  <a:pt x="235" y="67"/>
                  <a:pt x="235" y="67"/>
                  <a:pt x="235" y="67"/>
                </a:cubicBezTo>
                <a:cubicBezTo>
                  <a:pt x="231" y="67"/>
                  <a:pt x="231" y="67"/>
                  <a:pt x="231" y="67"/>
                </a:cubicBezTo>
                <a:cubicBezTo>
                  <a:pt x="231" y="68"/>
                  <a:pt x="231" y="68"/>
                  <a:pt x="231" y="68"/>
                </a:cubicBezTo>
                <a:cubicBezTo>
                  <a:pt x="228" y="69"/>
                  <a:pt x="228" y="69"/>
                  <a:pt x="228" y="69"/>
                </a:cubicBezTo>
                <a:cubicBezTo>
                  <a:pt x="221" y="68"/>
                  <a:pt x="221" y="68"/>
                  <a:pt x="221" y="68"/>
                </a:cubicBezTo>
                <a:cubicBezTo>
                  <a:pt x="222" y="69"/>
                  <a:pt x="222" y="69"/>
                  <a:pt x="222" y="69"/>
                </a:cubicBezTo>
                <a:cubicBezTo>
                  <a:pt x="220" y="69"/>
                  <a:pt x="220" y="69"/>
                  <a:pt x="220" y="69"/>
                </a:cubicBezTo>
                <a:cubicBezTo>
                  <a:pt x="220" y="69"/>
                  <a:pt x="220" y="69"/>
                  <a:pt x="220" y="69"/>
                </a:cubicBezTo>
                <a:cubicBezTo>
                  <a:pt x="225" y="70"/>
                  <a:pt x="225" y="70"/>
                  <a:pt x="225" y="70"/>
                </a:cubicBezTo>
                <a:cubicBezTo>
                  <a:pt x="227" y="70"/>
                  <a:pt x="227" y="70"/>
                  <a:pt x="227" y="70"/>
                </a:cubicBezTo>
                <a:cubicBezTo>
                  <a:pt x="227" y="71"/>
                  <a:pt x="227" y="71"/>
                  <a:pt x="227" y="71"/>
                </a:cubicBezTo>
                <a:cubicBezTo>
                  <a:pt x="219" y="72"/>
                  <a:pt x="219" y="72"/>
                  <a:pt x="219" y="72"/>
                </a:cubicBezTo>
                <a:cubicBezTo>
                  <a:pt x="219" y="71"/>
                  <a:pt x="219" y="71"/>
                  <a:pt x="219" y="71"/>
                </a:cubicBezTo>
                <a:cubicBezTo>
                  <a:pt x="217" y="71"/>
                  <a:pt x="217" y="71"/>
                  <a:pt x="217" y="71"/>
                </a:cubicBezTo>
                <a:cubicBezTo>
                  <a:pt x="217" y="71"/>
                  <a:pt x="217" y="71"/>
                  <a:pt x="217" y="71"/>
                </a:cubicBezTo>
                <a:cubicBezTo>
                  <a:pt x="216" y="72"/>
                  <a:pt x="216" y="72"/>
                  <a:pt x="216" y="72"/>
                </a:cubicBezTo>
                <a:cubicBezTo>
                  <a:pt x="215" y="70"/>
                  <a:pt x="215" y="70"/>
                  <a:pt x="215" y="70"/>
                </a:cubicBezTo>
                <a:cubicBezTo>
                  <a:pt x="215" y="71"/>
                  <a:pt x="215" y="71"/>
                  <a:pt x="215" y="71"/>
                </a:cubicBezTo>
                <a:cubicBezTo>
                  <a:pt x="214" y="71"/>
                  <a:pt x="214" y="71"/>
                  <a:pt x="214" y="71"/>
                </a:cubicBezTo>
                <a:cubicBezTo>
                  <a:pt x="211" y="71"/>
                  <a:pt x="211" y="71"/>
                  <a:pt x="211" y="71"/>
                </a:cubicBezTo>
                <a:cubicBezTo>
                  <a:pt x="211" y="72"/>
                  <a:pt x="211" y="72"/>
                  <a:pt x="211" y="72"/>
                </a:cubicBezTo>
                <a:cubicBezTo>
                  <a:pt x="208" y="71"/>
                  <a:pt x="208" y="71"/>
                  <a:pt x="208" y="71"/>
                </a:cubicBezTo>
                <a:cubicBezTo>
                  <a:pt x="204" y="72"/>
                  <a:pt x="204" y="72"/>
                  <a:pt x="204" y="72"/>
                </a:cubicBezTo>
                <a:cubicBezTo>
                  <a:pt x="204" y="70"/>
                  <a:pt x="204" y="70"/>
                  <a:pt x="204" y="70"/>
                </a:cubicBezTo>
                <a:cubicBezTo>
                  <a:pt x="203" y="71"/>
                  <a:pt x="203" y="71"/>
                  <a:pt x="203" y="71"/>
                </a:cubicBezTo>
                <a:cubicBezTo>
                  <a:pt x="202" y="71"/>
                  <a:pt x="202" y="71"/>
                  <a:pt x="202" y="71"/>
                </a:cubicBezTo>
                <a:cubicBezTo>
                  <a:pt x="202" y="70"/>
                  <a:pt x="202" y="70"/>
                  <a:pt x="202" y="70"/>
                </a:cubicBezTo>
                <a:cubicBezTo>
                  <a:pt x="205" y="69"/>
                  <a:pt x="205" y="69"/>
                  <a:pt x="205" y="69"/>
                </a:cubicBezTo>
                <a:cubicBezTo>
                  <a:pt x="209" y="69"/>
                  <a:pt x="209" y="69"/>
                  <a:pt x="209" y="69"/>
                </a:cubicBezTo>
                <a:cubicBezTo>
                  <a:pt x="208" y="67"/>
                  <a:pt x="208" y="67"/>
                  <a:pt x="208" y="67"/>
                </a:cubicBezTo>
                <a:cubicBezTo>
                  <a:pt x="213" y="67"/>
                  <a:pt x="213" y="67"/>
                  <a:pt x="213" y="67"/>
                </a:cubicBezTo>
                <a:cubicBezTo>
                  <a:pt x="215" y="69"/>
                  <a:pt x="215" y="69"/>
                  <a:pt x="215" y="69"/>
                </a:cubicBezTo>
                <a:cubicBezTo>
                  <a:pt x="217" y="69"/>
                  <a:pt x="217" y="69"/>
                  <a:pt x="217" y="69"/>
                </a:cubicBezTo>
                <a:cubicBezTo>
                  <a:pt x="222" y="66"/>
                  <a:pt x="222" y="66"/>
                  <a:pt x="222" y="66"/>
                </a:cubicBezTo>
                <a:cubicBezTo>
                  <a:pt x="218" y="68"/>
                  <a:pt x="218" y="68"/>
                  <a:pt x="218" y="68"/>
                </a:cubicBezTo>
                <a:cubicBezTo>
                  <a:pt x="215" y="68"/>
                  <a:pt x="215" y="68"/>
                  <a:pt x="215" y="68"/>
                </a:cubicBezTo>
                <a:cubicBezTo>
                  <a:pt x="216" y="67"/>
                  <a:pt x="216" y="67"/>
                  <a:pt x="216" y="67"/>
                </a:cubicBezTo>
                <a:cubicBezTo>
                  <a:pt x="215" y="67"/>
                  <a:pt x="215" y="67"/>
                  <a:pt x="215" y="67"/>
                </a:cubicBezTo>
                <a:cubicBezTo>
                  <a:pt x="216" y="67"/>
                  <a:pt x="216" y="67"/>
                  <a:pt x="216" y="67"/>
                </a:cubicBezTo>
                <a:cubicBezTo>
                  <a:pt x="214" y="67"/>
                  <a:pt x="214" y="67"/>
                  <a:pt x="214" y="67"/>
                </a:cubicBezTo>
                <a:cubicBezTo>
                  <a:pt x="219" y="66"/>
                  <a:pt x="219" y="66"/>
                  <a:pt x="219" y="66"/>
                </a:cubicBezTo>
                <a:cubicBezTo>
                  <a:pt x="217" y="66"/>
                  <a:pt x="217" y="66"/>
                  <a:pt x="217" y="66"/>
                </a:cubicBezTo>
                <a:cubicBezTo>
                  <a:pt x="219" y="65"/>
                  <a:pt x="219" y="65"/>
                  <a:pt x="219" y="65"/>
                </a:cubicBezTo>
                <a:cubicBezTo>
                  <a:pt x="216" y="66"/>
                  <a:pt x="216" y="66"/>
                  <a:pt x="216" y="66"/>
                </a:cubicBezTo>
                <a:cubicBezTo>
                  <a:pt x="214" y="66"/>
                  <a:pt x="214" y="66"/>
                  <a:pt x="214" y="66"/>
                </a:cubicBezTo>
                <a:cubicBezTo>
                  <a:pt x="216" y="66"/>
                  <a:pt x="216" y="66"/>
                  <a:pt x="216" y="66"/>
                </a:cubicBezTo>
                <a:cubicBezTo>
                  <a:pt x="211" y="66"/>
                  <a:pt x="211" y="66"/>
                  <a:pt x="211" y="66"/>
                </a:cubicBezTo>
                <a:cubicBezTo>
                  <a:pt x="213" y="66"/>
                  <a:pt x="213" y="66"/>
                  <a:pt x="213" y="66"/>
                </a:cubicBezTo>
                <a:cubicBezTo>
                  <a:pt x="212" y="65"/>
                  <a:pt x="212" y="65"/>
                  <a:pt x="212" y="65"/>
                </a:cubicBezTo>
                <a:cubicBezTo>
                  <a:pt x="215" y="64"/>
                  <a:pt x="215" y="64"/>
                  <a:pt x="215" y="64"/>
                </a:cubicBezTo>
                <a:cubicBezTo>
                  <a:pt x="224" y="65"/>
                  <a:pt x="224" y="65"/>
                  <a:pt x="224" y="65"/>
                </a:cubicBezTo>
                <a:cubicBezTo>
                  <a:pt x="223" y="64"/>
                  <a:pt x="223" y="64"/>
                  <a:pt x="223" y="64"/>
                </a:cubicBezTo>
                <a:cubicBezTo>
                  <a:pt x="227" y="64"/>
                  <a:pt x="227" y="64"/>
                  <a:pt x="227" y="64"/>
                </a:cubicBezTo>
                <a:cubicBezTo>
                  <a:pt x="220" y="64"/>
                  <a:pt x="220" y="64"/>
                  <a:pt x="220" y="64"/>
                </a:cubicBezTo>
                <a:cubicBezTo>
                  <a:pt x="223" y="63"/>
                  <a:pt x="223" y="63"/>
                  <a:pt x="223" y="63"/>
                </a:cubicBezTo>
                <a:cubicBezTo>
                  <a:pt x="219" y="61"/>
                  <a:pt x="219" y="61"/>
                  <a:pt x="219" y="61"/>
                </a:cubicBezTo>
                <a:cubicBezTo>
                  <a:pt x="222" y="61"/>
                  <a:pt x="222" y="61"/>
                  <a:pt x="222" y="61"/>
                </a:cubicBezTo>
                <a:cubicBezTo>
                  <a:pt x="220" y="60"/>
                  <a:pt x="220" y="60"/>
                  <a:pt x="220" y="60"/>
                </a:cubicBezTo>
                <a:cubicBezTo>
                  <a:pt x="226" y="60"/>
                  <a:pt x="226" y="60"/>
                  <a:pt x="226" y="60"/>
                </a:cubicBezTo>
                <a:cubicBezTo>
                  <a:pt x="230" y="62"/>
                  <a:pt x="230" y="62"/>
                  <a:pt x="230" y="62"/>
                </a:cubicBezTo>
                <a:cubicBezTo>
                  <a:pt x="232" y="62"/>
                  <a:pt x="232" y="62"/>
                  <a:pt x="232" y="62"/>
                </a:cubicBezTo>
                <a:cubicBezTo>
                  <a:pt x="229" y="62"/>
                  <a:pt x="229" y="62"/>
                  <a:pt x="229" y="62"/>
                </a:cubicBezTo>
                <a:cubicBezTo>
                  <a:pt x="228" y="60"/>
                  <a:pt x="228" y="60"/>
                  <a:pt x="228" y="60"/>
                </a:cubicBezTo>
                <a:cubicBezTo>
                  <a:pt x="245" y="58"/>
                  <a:pt x="245" y="58"/>
                  <a:pt x="245" y="58"/>
                </a:cubicBezTo>
                <a:cubicBezTo>
                  <a:pt x="237" y="59"/>
                  <a:pt x="237" y="59"/>
                  <a:pt x="237" y="59"/>
                </a:cubicBezTo>
                <a:cubicBezTo>
                  <a:pt x="243" y="57"/>
                  <a:pt x="243" y="57"/>
                  <a:pt x="243" y="57"/>
                </a:cubicBezTo>
                <a:cubicBezTo>
                  <a:pt x="237" y="58"/>
                  <a:pt x="237" y="58"/>
                  <a:pt x="237" y="58"/>
                </a:cubicBezTo>
                <a:cubicBezTo>
                  <a:pt x="237" y="58"/>
                  <a:pt x="237" y="58"/>
                  <a:pt x="237" y="58"/>
                </a:cubicBezTo>
                <a:cubicBezTo>
                  <a:pt x="236" y="59"/>
                  <a:pt x="236" y="59"/>
                  <a:pt x="236" y="59"/>
                </a:cubicBezTo>
                <a:cubicBezTo>
                  <a:pt x="228" y="59"/>
                  <a:pt x="228" y="59"/>
                  <a:pt x="228" y="59"/>
                </a:cubicBezTo>
                <a:cubicBezTo>
                  <a:pt x="232" y="58"/>
                  <a:pt x="232" y="58"/>
                  <a:pt x="232" y="58"/>
                </a:cubicBezTo>
                <a:cubicBezTo>
                  <a:pt x="226" y="59"/>
                  <a:pt x="226" y="59"/>
                  <a:pt x="226" y="59"/>
                </a:cubicBezTo>
                <a:cubicBezTo>
                  <a:pt x="223" y="59"/>
                  <a:pt x="223" y="59"/>
                  <a:pt x="223" y="59"/>
                </a:cubicBezTo>
                <a:cubicBezTo>
                  <a:pt x="233" y="58"/>
                  <a:pt x="233" y="58"/>
                  <a:pt x="233" y="58"/>
                </a:cubicBezTo>
                <a:cubicBezTo>
                  <a:pt x="226" y="58"/>
                  <a:pt x="226" y="58"/>
                  <a:pt x="226" y="58"/>
                </a:cubicBezTo>
                <a:cubicBezTo>
                  <a:pt x="221" y="59"/>
                  <a:pt x="221" y="59"/>
                  <a:pt x="221" y="59"/>
                </a:cubicBezTo>
                <a:cubicBezTo>
                  <a:pt x="217" y="59"/>
                  <a:pt x="217" y="59"/>
                  <a:pt x="217" y="59"/>
                </a:cubicBezTo>
                <a:cubicBezTo>
                  <a:pt x="228" y="57"/>
                  <a:pt x="228" y="57"/>
                  <a:pt x="228" y="57"/>
                </a:cubicBezTo>
                <a:cubicBezTo>
                  <a:pt x="217" y="58"/>
                  <a:pt x="217" y="58"/>
                  <a:pt x="217" y="58"/>
                </a:cubicBezTo>
                <a:cubicBezTo>
                  <a:pt x="217" y="58"/>
                  <a:pt x="217" y="58"/>
                  <a:pt x="217" y="58"/>
                </a:cubicBezTo>
                <a:cubicBezTo>
                  <a:pt x="220" y="58"/>
                  <a:pt x="220" y="58"/>
                  <a:pt x="220" y="58"/>
                </a:cubicBezTo>
                <a:cubicBezTo>
                  <a:pt x="218" y="57"/>
                  <a:pt x="218" y="57"/>
                  <a:pt x="218" y="57"/>
                </a:cubicBezTo>
                <a:cubicBezTo>
                  <a:pt x="225" y="57"/>
                  <a:pt x="225" y="57"/>
                  <a:pt x="225" y="57"/>
                </a:cubicBezTo>
                <a:cubicBezTo>
                  <a:pt x="217" y="57"/>
                  <a:pt x="217" y="57"/>
                  <a:pt x="217" y="57"/>
                </a:cubicBezTo>
                <a:cubicBezTo>
                  <a:pt x="219" y="57"/>
                  <a:pt x="219" y="57"/>
                  <a:pt x="219" y="57"/>
                </a:cubicBezTo>
                <a:cubicBezTo>
                  <a:pt x="215" y="56"/>
                  <a:pt x="215" y="56"/>
                  <a:pt x="215" y="56"/>
                </a:cubicBezTo>
                <a:cubicBezTo>
                  <a:pt x="223" y="55"/>
                  <a:pt x="223" y="55"/>
                  <a:pt x="223" y="55"/>
                </a:cubicBezTo>
                <a:cubicBezTo>
                  <a:pt x="229" y="56"/>
                  <a:pt x="229" y="56"/>
                  <a:pt x="229" y="56"/>
                </a:cubicBezTo>
                <a:cubicBezTo>
                  <a:pt x="226" y="55"/>
                  <a:pt x="226" y="55"/>
                  <a:pt x="226" y="55"/>
                </a:cubicBezTo>
                <a:cubicBezTo>
                  <a:pt x="229" y="55"/>
                  <a:pt x="229" y="55"/>
                  <a:pt x="229" y="55"/>
                </a:cubicBezTo>
                <a:cubicBezTo>
                  <a:pt x="237" y="56"/>
                  <a:pt x="237" y="56"/>
                  <a:pt x="237" y="56"/>
                </a:cubicBezTo>
                <a:cubicBezTo>
                  <a:pt x="234" y="55"/>
                  <a:pt x="234" y="55"/>
                  <a:pt x="234" y="55"/>
                </a:cubicBezTo>
                <a:cubicBezTo>
                  <a:pt x="239" y="54"/>
                  <a:pt x="239" y="54"/>
                  <a:pt x="239" y="54"/>
                </a:cubicBezTo>
                <a:cubicBezTo>
                  <a:pt x="237" y="54"/>
                  <a:pt x="237" y="54"/>
                  <a:pt x="237" y="54"/>
                </a:cubicBezTo>
                <a:cubicBezTo>
                  <a:pt x="241" y="54"/>
                  <a:pt x="241" y="54"/>
                  <a:pt x="241" y="54"/>
                </a:cubicBezTo>
                <a:cubicBezTo>
                  <a:pt x="241" y="53"/>
                  <a:pt x="241" y="53"/>
                  <a:pt x="241" y="53"/>
                </a:cubicBezTo>
                <a:cubicBezTo>
                  <a:pt x="246" y="53"/>
                  <a:pt x="246" y="53"/>
                  <a:pt x="246" y="53"/>
                </a:cubicBezTo>
                <a:cubicBezTo>
                  <a:pt x="247" y="55"/>
                  <a:pt x="247" y="55"/>
                  <a:pt x="247" y="55"/>
                </a:cubicBezTo>
                <a:cubicBezTo>
                  <a:pt x="249" y="54"/>
                  <a:pt x="249" y="54"/>
                  <a:pt x="249" y="54"/>
                </a:cubicBezTo>
                <a:cubicBezTo>
                  <a:pt x="246" y="53"/>
                  <a:pt x="246" y="53"/>
                  <a:pt x="246" y="53"/>
                </a:cubicBezTo>
                <a:cubicBezTo>
                  <a:pt x="254" y="54"/>
                  <a:pt x="254" y="54"/>
                  <a:pt x="254" y="54"/>
                </a:cubicBezTo>
                <a:cubicBezTo>
                  <a:pt x="253" y="53"/>
                  <a:pt x="253" y="53"/>
                  <a:pt x="253" y="53"/>
                </a:cubicBezTo>
                <a:cubicBezTo>
                  <a:pt x="257" y="53"/>
                  <a:pt x="257" y="53"/>
                  <a:pt x="257" y="53"/>
                </a:cubicBezTo>
                <a:cubicBezTo>
                  <a:pt x="268" y="53"/>
                  <a:pt x="268" y="53"/>
                  <a:pt x="268" y="53"/>
                </a:cubicBezTo>
                <a:cubicBezTo>
                  <a:pt x="263" y="54"/>
                  <a:pt x="263" y="54"/>
                  <a:pt x="263" y="54"/>
                </a:cubicBezTo>
                <a:cubicBezTo>
                  <a:pt x="272" y="53"/>
                  <a:pt x="272" y="53"/>
                  <a:pt x="272" y="53"/>
                </a:cubicBezTo>
                <a:cubicBezTo>
                  <a:pt x="274" y="54"/>
                  <a:pt x="274" y="54"/>
                  <a:pt x="274" y="54"/>
                </a:cubicBezTo>
                <a:cubicBezTo>
                  <a:pt x="275" y="54"/>
                  <a:pt x="275" y="54"/>
                  <a:pt x="275" y="54"/>
                </a:cubicBezTo>
                <a:cubicBezTo>
                  <a:pt x="274" y="55"/>
                  <a:pt x="274" y="55"/>
                  <a:pt x="274" y="55"/>
                </a:cubicBezTo>
                <a:cubicBezTo>
                  <a:pt x="276" y="54"/>
                  <a:pt x="276" y="54"/>
                  <a:pt x="276" y="54"/>
                </a:cubicBezTo>
                <a:cubicBezTo>
                  <a:pt x="277" y="55"/>
                  <a:pt x="277" y="55"/>
                  <a:pt x="277" y="55"/>
                </a:cubicBezTo>
                <a:cubicBezTo>
                  <a:pt x="271" y="56"/>
                  <a:pt x="271" y="56"/>
                  <a:pt x="271" y="56"/>
                </a:cubicBezTo>
                <a:cubicBezTo>
                  <a:pt x="260" y="56"/>
                  <a:pt x="260" y="56"/>
                  <a:pt x="260" y="56"/>
                </a:cubicBezTo>
                <a:cubicBezTo>
                  <a:pt x="264" y="57"/>
                  <a:pt x="264" y="57"/>
                  <a:pt x="264" y="57"/>
                </a:cubicBezTo>
                <a:cubicBezTo>
                  <a:pt x="256" y="58"/>
                  <a:pt x="256" y="58"/>
                  <a:pt x="256" y="58"/>
                </a:cubicBezTo>
                <a:cubicBezTo>
                  <a:pt x="269" y="57"/>
                  <a:pt x="269" y="57"/>
                  <a:pt x="269" y="57"/>
                </a:cubicBezTo>
                <a:cubicBezTo>
                  <a:pt x="255" y="60"/>
                  <a:pt x="255" y="60"/>
                  <a:pt x="255" y="60"/>
                </a:cubicBezTo>
                <a:cubicBezTo>
                  <a:pt x="254" y="60"/>
                  <a:pt x="254" y="60"/>
                  <a:pt x="254" y="60"/>
                </a:cubicBezTo>
                <a:cubicBezTo>
                  <a:pt x="254" y="60"/>
                  <a:pt x="254" y="60"/>
                  <a:pt x="254" y="60"/>
                </a:cubicBezTo>
                <a:cubicBezTo>
                  <a:pt x="249" y="61"/>
                  <a:pt x="249" y="61"/>
                  <a:pt x="249" y="61"/>
                </a:cubicBezTo>
                <a:cubicBezTo>
                  <a:pt x="252" y="61"/>
                  <a:pt x="252" y="61"/>
                  <a:pt x="252" y="61"/>
                </a:cubicBezTo>
                <a:cubicBezTo>
                  <a:pt x="249" y="62"/>
                  <a:pt x="249" y="62"/>
                  <a:pt x="249" y="62"/>
                </a:cubicBezTo>
                <a:cubicBezTo>
                  <a:pt x="244" y="61"/>
                  <a:pt x="244" y="61"/>
                  <a:pt x="244" y="61"/>
                </a:cubicBezTo>
                <a:cubicBezTo>
                  <a:pt x="245" y="62"/>
                  <a:pt x="245" y="62"/>
                  <a:pt x="245" y="62"/>
                </a:cubicBezTo>
                <a:cubicBezTo>
                  <a:pt x="236" y="63"/>
                  <a:pt x="236" y="63"/>
                  <a:pt x="236" y="63"/>
                </a:cubicBezTo>
                <a:lnTo>
                  <a:pt x="242" y="63"/>
                </a:lnTo>
                <a:close/>
                <a:moveTo>
                  <a:pt x="239" y="106"/>
                </a:moveTo>
                <a:cubicBezTo>
                  <a:pt x="236" y="107"/>
                  <a:pt x="236" y="107"/>
                  <a:pt x="236" y="107"/>
                </a:cubicBezTo>
                <a:cubicBezTo>
                  <a:pt x="235" y="107"/>
                  <a:pt x="235" y="107"/>
                  <a:pt x="235" y="107"/>
                </a:cubicBezTo>
                <a:cubicBezTo>
                  <a:pt x="235" y="108"/>
                  <a:pt x="235" y="108"/>
                  <a:pt x="235" y="108"/>
                </a:cubicBezTo>
                <a:cubicBezTo>
                  <a:pt x="233" y="109"/>
                  <a:pt x="233" y="109"/>
                  <a:pt x="233" y="109"/>
                </a:cubicBezTo>
                <a:cubicBezTo>
                  <a:pt x="228" y="104"/>
                  <a:pt x="228" y="104"/>
                  <a:pt x="228" y="104"/>
                </a:cubicBezTo>
                <a:cubicBezTo>
                  <a:pt x="224" y="104"/>
                  <a:pt x="224" y="104"/>
                  <a:pt x="224" y="104"/>
                </a:cubicBezTo>
                <a:cubicBezTo>
                  <a:pt x="226" y="106"/>
                  <a:pt x="226" y="106"/>
                  <a:pt x="226" y="106"/>
                </a:cubicBezTo>
                <a:cubicBezTo>
                  <a:pt x="224" y="106"/>
                  <a:pt x="224" y="106"/>
                  <a:pt x="224" y="106"/>
                </a:cubicBezTo>
                <a:cubicBezTo>
                  <a:pt x="223" y="107"/>
                  <a:pt x="223" y="107"/>
                  <a:pt x="223" y="107"/>
                </a:cubicBezTo>
                <a:cubicBezTo>
                  <a:pt x="225" y="107"/>
                  <a:pt x="225" y="107"/>
                  <a:pt x="225" y="107"/>
                </a:cubicBezTo>
                <a:cubicBezTo>
                  <a:pt x="225" y="110"/>
                  <a:pt x="225" y="110"/>
                  <a:pt x="225" y="110"/>
                </a:cubicBezTo>
                <a:cubicBezTo>
                  <a:pt x="229" y="111"/>
                  <a:pt x="229" y="111"/>
                  <a:pt x="229" y="111"/>
                </a:cubicBezTo>
                <a:cubicBezTo>
                  <a:pt x="227" y="112"/>
                  <a:pt x="227" y="112"/>
                  <a:pt x="227" y="112"/>
                </a:cubicBezTo>
                <a:cubicBezTo>
                  <a:pt x="228" y="114"/>
                  <a:pt x="228" y="114"/>
                  <a:pt x="228" y="114"/>
                </a:cubicBezTo>
                <a:cubicBezTo>
                  <a:pt x="227" y="115"/>
                  <a:pt x="227" y="115"/>
                  <a:pt x="227" y="115"/>
                </a:cubicBezTo>
                <a:cubicBezTo>
                  <a:pt x="227" y="115"/>
                  <a:pt x="227" y="115"/>
                  <a:pt x="227" y="115"/>
                </a:cubicBezTo>
                <a:cubicBezTo>
                  <a:pt x="227" y="116"/>
                  <a:pt x="227" y="116"/>
                  <a:pt x="227" y="116"/>
                </a:cubicBezTo>
                <a:cubicBezTo>
                  <a:pt x="225" y="117"/>
                  <a:pt x="225" y="117"/>
                  <a:pt x="225" y="117"/>
                </a:cubicBezTo>
                <a:cubicBezTo>
                  <a:pt x="225" y="118"/>
                  <a:pt x="225" y="118"/>
                  <a:pt x="225" y="118"/>
                </a:cubicBezTo>
                <a:cubicBezTo>
                  <a:pt x="224" y="116"/>
                  <a:pt x="224" y="116"/>
                  <a:pt x="224" y="116"/>
                </a:cubicBezTo>
                <a:cubicBezTo>
                  <a:pt x="221" y="116"/>
                  <a:pt x="221" y="116"/>
                  <a:pt x="221" y="116"/>
                </a:cubicBezTo>
                <a:cubicBezTo>
                  <a:pt x="218" y="114"/>
                  <a:pt x="218" y="114"/>
                  <a:pt x="218" y="114"/>
                </a:cubicBezTo>
                <a:cubicBezTo>
                  <a:pt x="219" y="116"/>
                  <a:pt x="219" y="116"/>
                  <a:pt x="219" y="116"/>
                </a:cubicBezTo>
                <a:cubicBezTo>
                  <a:pt x="221" y="119"/>
                  <a:pt x="221" y="119"/>
                  <a:pt x="221" y="119"/>
                </a:cubicBezTo>
                <a:cubicBezTo>
                  <a:pt x="221" y="120"/>
                  <a:pt x="221" y="120"/>
                  <a:pt x="221" y="120"/>
                </a:cubicBezTo>
                <a:cubicBezTo>
                  <a:pt x="220" y="120"/>
                  <a:pt x="220" y="120"/>
                  <a:pt x="220" y="120"/>
                </a:cubicBezTo>
                <a:cubicBezTo>
                  <a:pt x="214" y="119"/>
                  <a:pt x="214" y="119"/>
                  <a:pt x="214" y="119"/>
                </a:cubicBezTo>
                <a:cubicBezTo>
                  <a:pt x="214" y="117"/>
                  <a:pt x="214" y="117"/>
                  <a:pt x="214" y="117"/>
                </a:cubicBezTo>
                <a:cubicBezTo>
                  <a:pt x="209" y="116"/>
                  <a:pt x="209" y="116"/>
                  <a:pt x="209" y="116"/>
                </a:cubicBezTo>
                <a:cubicBezTo>
                  <a:pt x="208" y="114"/>
                  <a:pt x="208" y="114"/>
                  <a:pt x="208" y="114"/>
                </a:cubicBezTo>
                <a:cubicBezTo>
                  <a:pt x="211" y="114"/>
                  <a:pt x="211" y="114"/>
                  <a:pt x="211" y="114"/>
                </a:cubicBezTo>
                <a:cubicBezTo>
                  <a:pt x="207" y="113"/>
                  <a:pt x="207" y="113"/>
                  <a:pt x="207" y="113"/>
                </a:cubicBezTo>
                <a:cubicBezTo>
                  <a:pt x="207" y="111"/>
                  <a:pt x="207" y="111"/>
                  <a:pt x="207" y="111"/>
                </a:cubicBezTo>
                <a:cubicBezTo>
                  <a:pt x="205" y="110"/>
                  <a:pt x="205" y="110"/>
                  <a:pt x="205" y="110"/>
                </a:cubicBezTo>
                <a:cubicBezTo>
                  <a:pt x="204" y="110"/>
                  <a:pt x="204" y="110"/>
                  <a:pt x="204" y="110"/>
                </a:cubicBezTo>
                <a:cubicBezTo>
                  <a:pt x="204" y="111"/>
                  <a:pt x="204" y="111"/>
                  <a:pt x="204" y="111"/>
                </a:cubicBezTo>
                <a:cubicBezTo>
                  <a:pt x="202" y="111"/>
                  <a:pt x="202" y="111"/>
                  <a:pt x="202" y="111"/>
                </a:cubicBezTo>
                <a:cubicBezTo>
                  <a:pt x="198" y="112"/>
                  <a:pt x="198" y="112"/>
                  <a:pt x="198" y="112"/>
                </a:cubicBezTo>
                <a:cubicBezTo>
                  <a:pt x="195" y="110"/>
                  <a:pt x="195" y="110"/>
                  <a:pt x="195" y="110"/>
                </a:cubicBezTo>
                <a:cubicBezTo>
                  <a:pt x="199" y="108"/>
                  <a:pt x="199" y="108"/>
                  <a:pt x="199" y="108"/>
                </a:cubicBezTo>
                <a:cubicBezTo>
                  <a:pt x="209" y="108"/>
                  <a:pt x="209" y="108"/>
                  <a:pt x="209" y="108"/>
                </a:cubicBezTo>
                <a:cubicBezTo>
                  <a:pt x="208" y="105"/>
                  <a:pt x="208" y="105"/>
                  <a:pt x="208" y="105"/>
                </a:cubicBezTo>
                <a:cubicBezTo>
                  <a:pt x="216" y="101"/>
                  <a:pt x="216" y="101"/>
                  <a:pt x="216" y="101"/>
                </a:cubicBezTo>
                <a:cubicBezTo>
                  <a:pt x="215" y="96"/>
                  <a:pt x="215" y="96"/>
                  <a:pt x="215" y="96"/>
                </a:cubicBezTo>
                <a:cubicBezTo>
                  <a:pt x="213" y="96"/>
                  <a:pt x="213" y="96"/>
                  <a:pt x="213" y="96"/>
                </a:cubicBezTo>
                <a:cubicBezTo>
                  <a:pt x="215" y="95"/>
                  <a:pt x="215" y="95"/>
                  <a:pt x="215" y="95"/>
                </a:cubicBezTo>
                <a:cubicBezTo>
                  <a:pt x="209" y="96"/>
                  <a:pt x="209" y="96"/>
                  <a:pt x="209" y="96"/>
                </a:cubicBezTo>
                <a:cubicBezTo>
                  <a:pt x="210" y="95"/>
                  <a:pt x="210" y="95"/>
                  <a:pt x="210" y="95"/>
                </a:cubicBezTo>
                <a:cubicBezTo>
                  <a:pt x="212" y="94"/>
                  <a:pt x="212" y="94"/>
                  <a:pt x="212" y="94"/>
                </a:cubicBezTo>
                <a:cubicBezTo>
                  <a:pt x="209" y="93"/>
                  <a:pt x="209" y="93"/>
                  <a:pt x="209" y="93"/>
                </a:cubicBezTo>
                <a:cubicBezTo>
                  <a:pt x="210" y="91"/>
                  <a:pt x="210" y="91"/>
                  <a:pt x="210" y="91"/>
                </a:cubicBezTo>
                <a:cubicBezTo>
                  <a:pt x="208" y="91"/>
                  <a:pt x="208" y="91"/>
                  <a:pt x="208" y="91"/>
                </a:cubicBezTo>
                <a:cubicBezTo>
                  <a:pt x="206" y="91"/>
                  <a:pt x="206" y="91"/>
                  <a:pt x="206" y="91"/>
                </a:cubicBezTo>
                <a:cubicBezTo>
                  <a:pt x="206" y="92"/>
                  <a:pt x="206" y="92"/>
                  <a:pt x="206" y="92"/>
                </a:cubicBezTo>
                <a:cubicBezTo>
                  <a:pt x="200" y="92"/>
                  <a:pt x="200" y="92"/>
                  <a:pt x="200" y="92"/>
                </a:cubicBezTo>
                <a:cubicBezTo>
                  <a:pt x="201" y="93"/>
                  <a:pt x="201" y="93"/>
                  <a:pt x="201" y="93"/>
                </a:cubicBezTo>
                <a:cubicBezTo>
                  <a:pt x="190" y="92"/>
                  <a:pt x="190" y="92"/>
                  <a:pt x="190" y="92"/>
                </a:cubicBezTo>
                <a:cubicBezTo>
                  <a:pt x="190" y="90"/>
                  <a:pt x="190" y="90"/>
                  <a:pt x="190" y="90"/>
                </a:cubicBezTo>
                <a:cubicBezTo>
                  <a:pt x="185" y="91"/>
                  <a:pt x="185" y="91"/>
                  <a:pt x="185" y="91"/>
                </a:cubicBezTo>
                <a:cubicBezTo>
                  <a:pt x="184" y="89"/>
                  <a:pt x="184" y="89"/>
                  <a:pt x="184" y="89"/>
                </a:cubicBezTo>
                <a:cubicBezTo>
                  <a:pt x="190" y="89"/>
                  <a:pt x="190" y="89"/>
                  <a:pt x="190" y="89"/>
                </a:cubicBezTo>
                <a:cubicBezTo>
                  <a:pt x="184" y="87"/>
                  <a:pt x="184" y="87"/>
                  <a:pt x="184" y="87"/>
                </a:cubicBezTo>
                <a:cubicBezTo>
                  <a:pt x="186" y="86"/>
                  <a:pt x="186" y="86"/>
                  <a:pt x="186" y="86"/>
                </a:cubicBezTo>
                <a:cubicBezTo>
                  <a:pt x="187" y="85"/>
                  <a:pt x="187" y="85"/>
                  <a:pt x="187" y="85"/>
                </a:cubicBezTo>
                <a:cubicBezTo>
                  <a:pt x="187" y="84"/>
                  <a:pt x="187" y="84"/>
                  <a:pt x="187" y="84"/>
                </a:cubicBezTo>
                <a:cubicBezTo>
                  <a:pt x="190" y="83"/>
                  <a:pt x="190" y="83"/>
                  <a:pt x="190" y="83"/>
                </a:cubicBezTo>
                <a:cubicBezTo>
                  <a:pt x="191" y="82"/>
                  <a:pt x="191" y="82"/>
                  <a:pt x="191" y="82"/>
                </a:cubicBezTo>
                <a:cubicBezTo>
                  <a:pt x="197" y="80"/>
                  <a:pt x="197" y="80"/>
                  <a:pt x="197" y="80"/>
                </a:cubicBezTo>
                <a:cubicBezTo>
                  <a:pt x="203" y="80"/>
                  <a:pt x="203" y="80"/>
                  <a:pt x="203" y="80"/>
                </a:cubicBezTo>
                <a:cubicBezTo>
                  <a:pt x="195" y="83"/>
                  <a:pt x="195" y="83"/>
                  <a:pt x="195" y="83"/>
                </a:cubicBezTo>
                <a:cubicBezTo>
                  <a:pt x="196" y="84"/>
                  <a:pt x="196" y="84"/>
                  <a:pt x="196" y="84"/>
                </a:cubicBezTo>
                <a:cubicBezTo>
                  <a:pt x="194" y="86"/>
                  <a:pt x="194" y="86"/>
                  <a:pt x="194" y="86"/>
                </a:cubicBezTo>
                <a:cubicBezTo>
                  <a:pt x="196" y="88"/>
                  <a:pt x="196" y="88"/>
                  <a:pt x="196" y="88"/>
                </a:cubicBezTo>
                <a:cubicBezTo>
                  <a:pt x="191" y="89"/>
                  <a:pt x="191" y="89"/>
                  <a:pt x="191" y="89"/>
                </a:cubicBezTo>
                <a:cubicBezTo>
                  <a:pt x="195" y="89"/>
                  <a:pt x="195" y="89"/>
                  <a:pt x="195" y="89"/>
                </a:cubicBezTo>
                <a:cubicBezTo>
                  <a:pt x="197" y="86"/>
                  <a:pt x="197" y="86"/>
                  <a:pt x="197" y="86"/>
                </a:cubicBezTo>
                <a:cubicBezTo>
                  <a:pt x="195" y="85"/>
                  <a:pt x="195" y="85"/>
                  <a:pt x="195" y="85"/>
                </a:cubicBezTo>
                <a:cubicBezTo>
                  <a:pt x="199" y="84"/>
                  <a:pt x="199" y="84"/>
                  <a:pt x="199" y="84"/>
                </a:cubicBezTo>
                <a:cubicBezTo>
                  <a:pt x="198" y="84"/>
                  <a:pt x="198" y="84"/>
                  <a:pt x="198" y="84"/>
                </a:cubicBezTo>
                <a:cubicBezTo>
                  <a:pt x="198" y="83"/>
                  <a:pt x="198" y="83"/>
                  <a:pt x="198" y="83"/>
                </a:cubicBezTo>
                <a:cubicBezTo>
                  <a:pt x="202" y="83"/>
                  <a:pt x="202" y="83"/>
                  <a:pt x="202" y="83"/>
                </a:cubicBezTo>
                <a:cubicBezTo>
                  <a:pt x="200" y="82"/>
                  <a:pt x="200" y="82"/>
                  <a:pt x="200" y="82"/>
                </a:cubicBezTo>
                <a:cubicBezTo>
                  <a:pt x="203" y="82"/>
                  <a:pt x="203" y="82"/>
                  <a:pt x="203" y="82"/>
                </a:cubicBezTo>
                <a:cubicBezTo>
                  <a:pt x="201" y="81"/>
                  <a:pt x="201" y="81"/>
                  <a:pt x="201" y="81"/>
                </a:cubicBezTo>
                <a:cubicBezTo>
                  <a:pt x="210" y="80"/>
                  <a:pt x="210" y="80"/>
                  <a:pt x="210" y="80"/>
                </a:cubicBezTo>
                <a:cubicBezTo>
                  <a:pt x="210" y="81"/>
                  <a:pt x="210" y="81"/>
                  <a:pt x="210" y="81"/>
                </a:cubicBezTo>
                <a:cubicBezTo>
                  <a:pt x="209" y="81"/>
                  <a:pt x="209" y="81"/>
                  <a:pt x="209" y="81"/>
                </a:cubicBezTo>
                <a:cubicBezTo>
                  <a:pt x="210" y="83"/>
                  <a:pt x="210" y="83"/>
                  <a:pt x="210" y="83"/>
                </a:cubicBezTo>
                <a:cubicBezTo>
                  <a:pt x="207" y="86"/>
                  <a:pt x="207" y="86"/>
                  <a:pt x="207" y="86"/>
                </a:cubicBezTo>
                <a:cubicBezTo>
                  <a:pt x="211" y="84"/>
                  <a:pt x="211" y="84"/>
                  <a:pt x="211" y="84"/>
                </a:cubicBezTo>
                <a:cubicBezTo>
                  <a:pt x="212" y="85"/>
                  <a:pt x="212" y="85"/>
                  <a:pt x="212" y="85"/>
                </a:cubicBezTo>
                <a:cubicBezTo>
                  <a:pt x="217" y="83"/>
                  <a:pt x="217" y="83"/>
                  <a:pt x="217" y="83"/>
                </a:cubicBezTo>
                <a:cubicBezTo>
                  <a:pt x="221" y="83"/>
                  <a:pt x="221" y="83"/>
                  <a:pt x="221" y="83"/>
                </a:cubicBezTo>
                <a:cubicBezTo>
                  <a:pt x="222" y="84"/>
                  <a:pt x="222" y="84"/>
                  <a:pt x="222" y="84"/>
                </a:cubicBezTo>
                <a:cubicBezTo>
                  <a:pt x="221" y="85"/>
                  <a:pt x="221" y="85"/>
                  <a:pt x="221" y="85"/>
                </a:cubicBezTo>
                <a:cubicBezTo>
                  <a:pt x="223" y="85"/>
                  <a:pt x="223" y="85"/>
                  <a:pt x="223" y="85"/>
                </a:cubicBezTo>
                <a:cubicBezTo>
                  <a:pt x="220" y="86"/>
                  <a:pt x="220" y="86"/>
                  <a:pt x="220" y="86"/>
                </a:cubicBezTo>
                <a:cubicBezTo>
                  <a:pt x="224" y="86"/>
                  <a:pt x="224" y="86"/>
                  <a:pt x="224" y="86"/>
                </a:cubicBezTo>
                <a:cubicBezTo>
                  <a:pt x="222" y="87"/>
                  <a:pt x="222" y="87"/>
                  <a:pt x="222" y="87"/>
                </a:cubicBezTo>
                <a:cubicBezTo>
                  <a:pt x="223" y="88"/>
                  <a:pt x="223" y="88"/>
                  <a:pt x="223" y="88"/>
                </a:cubicBezTo>
                <a:cubicBezTo>
                  <a:pt x="224" y="87"/>
                  <a:pt x="224" y="87"/>
                  <a:pt x="224" y="87"/>
                </a:cubicBezTo>
                <a:cubicBezTo>
                  <a:pt x="226" y="86"/>
                  <a:pt x="226" y="86"/>
                  <a:pt x="226" y="86"/>
                </a:cubicBezTo>
                <a:cubicBezTo>
                  <a:pt x="228" y="87"/>
                  <a:pt x="228" y="87"/>
                  <a:pt x="228" y="87"/>
                </a:cubicBezTo>
                <a:cubicBezTo>
                  <a:pt x="228" y="88"/>
                  <a:pt x="228" y="88"/>
                  <a:pt x="228" y="88"/>
                </a:cubicBezTo>
                <a:cubicBezTo>
                  <a:pt x="225" y="89"/>
                  <a:pt x="225" y="89"/>
                  <a:pt x="225" y="89"/>
                </a:cubicBezTo>
                <a:cubicBezTo>
                  <a:pt x="229" y="89"/>
                  <a:pt x="229" y="89"/>
                  <a:pt x="229" y="89"/>
                </a:cubicBezTo>
                <a:cubicBezTo>
                  <a:pt x="227" y="90"/>
                  <a:pt x="227" y="90"/>
                  <a:pt x="227" y="90"/>
                </a:cubicBezTo>
                <a:cubicBezTo>
                  <a:pt x="230" y="89"/>
                  <a:pt x="230" y="89"/>
                  <a:pt x="230" y="89"/>
                </a:cubicBezTo>
                <a:cubicBezTo>
                  <a:pt x="228" y="90"/>
                  <a:pt x="228" y="90"/>
                  <a:pt x="228" y="90"/>
                </a:cubicBezTo>
                <a:cubicBezTo>
                  <a:pt x="233" y="90"/>
                  <a:pt x="233" y="90"/>
                  <a:pt x="233" y="90"/>
                </a:cubicBezTo>
                <a:cubicBezTo>
                  <a:pt x="229" y="91"/>
                  <a:pt x="229" y="91"/>
                  <a:pt x="229" y="91"/>
                </a:cubicBezTo>
                <a:cubicBezTo>
                  <a:pt x="231" y="91"/>
                  <a:pt x="231" y="91"/>
                  <a:pt x="231" y="91"/>
                </a:cubicBezTo>
                <a:cubicBezTo>
                  <a:pt x="230" y="92"/>
                  <a:pt x="230" y="92"/>
                  <a:pt x="230" y="92"/>
                </a:cubicBezTo>
                <a:cubicBezTo>
                  <a:pt x="233" y="91"/>
                  <a:pt x="233" y="91"/>
                  <a:pt x="233" y="91"/>
                </a:cubicBezTo>
                <a:cubicBezTo>
                  <a:pt x="234" y="92"/>
                  <a:pt x="234" y="92"/>
                  <a:pt x="234" y="92"/>
                </a:cubicBezTo>
                <a:cubicBezTo>
                  <a:pt x="230" y="93"/>
                  <a:pt x="230" y="93"/>
                  <a:pt x="230" y="93"/>
                </a:cubicBezTo>
                <a:cubicBezTo>
                  <a:pt x="235" y="94"/>
                  <a:pt x="235" y="94"/>
                  <a:pt x="235" y="94"/>
                </a:cubicBezTo>
                <a:cubicBezTo>
                  <a:pt x="229" y="95"/>
                  <a:pt x="229" y="95"/>
                  <a:pt x="229" y="95"/>
                </a:cubicBezTo>
                <a:cubicBezTo>
                  <a:pt x="231" y="95"/>
                  <a:pt x="231" y="95"/>
                  <a:pt x="231" y="95"/>
                </a:cubicBezTo>
                <a:cubicBezTo>
                  <a:pt x="230" y="96"/>
                  <a:pt x="230" y="96"/>
                  <a:pt x="230" y="96"/>
                </a:cubicBezTo>
                <a:cubicBezTo>
                  <a:pt x="231" y="96"/>
                  <a:pt x="231" y="96"/>
                  <a:pt x="231" y="96"/>
                </a:cubicBezTo>
                <a:cubicBezTo>
                  <a:pt x="229" y="97"/>
                  <a:pt x="229" y="97"/>
                  <a:pt x="229" y="97"/>
                </a:cubicBezTo>
                <a:cubicBezTo>
                  <a:pt x="232" y="97"/>
                  <a:pt x="232" y="97"/>
                  <a:pt x="232" y="97"/>
                </a:cubicBezTo>
                <a:cubicBezTo>
                  <a:pt x="231" y="98"/>
                  <a:pt x="231" y="98"/>
                  <a:pt x="231" y="98"/>
                </a:cubicBezTo>
                <a:cubicBezTo>
                  <a:pt x="233" y="99"/>
                  <a:pt x="233" y="99"/>
                  <a:pt x="233" y="99"/>
                </a:cubicBezTo>
                <a:cubicBezTo>
                  <a:pt x="236" y="99"/>
                  <a:pt x="236" y="99"/>
                  <a:pt x="236" y="99"/>
                </a:cubicBezTo>
                <a:cubicBezTo>
                  <a:pt x="235" y="99"/>
                  <a:pt x="235" y="99"/>
                  <a:pt x="235" y="99"/>
                </a:cubicBezTo>
                <a:cubicBezTo>
                  <a:pt x="237" y="101"/>
                  <a:pt x="237" y="101"/>
                  <a:pt x="237" y="101"/>
                </a:cubicBezTo>
                <a:cubicBezTo>
                  <a:pt x="236" y="102"/>
                  <a:pt x="236" y="102"/>
                  <a:pt x="236" y="102"/>
                </a:cubicBezTo>
                <a:cubicBezTo>
                  <a:pt x="239" y="101"/>
                  <a:pt x="239" y="101"/>
                  <a:pt x="239" y="101"/>
                </a:cubicBezTo>
                <a:cubicBezTo>
                  <a:pt x="237" y="103"/>
                  <a:pt x="237" y="103"/>
                  <a:pt x="237" y="103"/>
                </a:cubicBezTo>
                <a:cubicBezTo>
                  <a:pt x="240" y="102"/>
                  <a:pt x="240" y="102"/>
                  <a:pt x="240" y="102"/>
                </a:cubicBezTo>
                <a:cubicBezTo>
                  <a:pt x="242" y="103"/>
                  <a:pt x="242" y="103"/>
                  <a:pt x="242" y="103"/>
                </a:cubicBezTo>
                <a:cubicBezTo>
                  <a:pt x="240" y="105"/>
                  <a:pt x="240" y="105"/>
                  <a:pt x="240" y="105"/>
                </a:cubicBezTo>
                <a:cubicBezTo>
                  <a:pt x="238" y="105"/>
                  <a:pt x="238" y="105"/>
                  <a:pt x="238" y="105"/>
                </a:cubicBezTo>
                <a:lnTo>
                  <a:pt x="239" y="106"/>
                </a:lnTo>
                <a:close/>
                <a:moveTo>
                  <a:pt x="235" y="172"/>
                </a:moveTo>
                <a:cubicBezTo>
                  <a:pt x="233" y="175"/>
                  <a:pt x="233" y="175"/>
                  <a:pt x="233" y="175"/>
                </a:cubicBezTo>
                <a:cubicBezTo>
                  <a:pt x="235" y="174"/>
                  <a:pt x="235" y="174"/>
                  <a:pt x="235" y="174"/>
                </a:cubicBezTo>
                <a:cubicBezTo>
                  <a:pt x="234" y="175"/>
                  <a:pt x="234" y="175"/>
                  <a:pt x="234" y="175"/>
                </a:cubicBezTo>
                <a:cubicBezTo>
                  <a:pt x="233" y="178"/>
                  <a:pt x="233" y="178"/>
                  <a:pt x="233" y="178"/>
                </a:cubicBezTo>
                <a:cubicBezTo>
                  <a:pt x="231" y="179"/>
                  <a:pt x="231" y="179"/>
                  <a:pt x="231" y="179"/>
                </a:cubicBezTo>
                <a:cubicBezTo>
                  <a:pt x="232" y="176"/>
                  <a:pt x="232" y="176"/>
                  <a:pt x="232" y="176"/>
                </a:cubicBezTo>
                <a:cubicBezTo>
                  <a:pt x="230" y="177"/>
                  <a:pt x="230" y="177"/>
                  <a:pt x="230" y="177"/>
                </a:cubicBezTo>
                <a:cubicBezTo>
                  <a:pt x="231" y="173"/>
                  <a:pt x="231" y="173"/>
                  <a:pt x="231" y="173"/>
                </a:cubicBezTo>
                <a:cubicBezTo>
                  <a:pt x="225" y="177"/>
                  <a:pt x="225" y="177"/>
                  <a:pt x="225" y="177"/>
                </a:cubicBezTo>
                <a:cubicBezTo>
                  <a:pt x="229" y="175"/>
                  <a:pt x="229" y="175"/>
                  <a:pt x="229" y="175"/>
                </a:cubicBezTo>
                <a:cubicBezTo>
                  <a:pt x="225" y="175"/>
                  <a:pt x="225" y="175"/>
                  <a:pt x="225" y="175"/>
                </a:cubicBezTo>
                <a:cubicBezTo>
                  <a:pt x="226" y="174"/>
                  <a:pt x="226" y="174"/>
                  <a:pt x="226" y="174"/>
                </a:cubicBezTo>
                <a:cubicBezTo>
                  <a:pt x="223" y="175"/>
                  <a:pt x="223" y="175"/>
                  <a:pt x="223" y="175"/>
                </a:cubicBezTo>
                <a:cubicBezTo>
                  <a:pt x="216" y="174"/>
                  <a:pt x="216" y="174"/>
                  <a:pt x="216" y="174"/>
                </a:cubicBezTo>
                <a:cubicBezTo>
                  <a:pt x="219" y="171"/>
                  <a:pt x="219" y="171"/>
                  <a:pt x="219" y="171"/>
                </a:cubicBezTo>
                <a:cubicBezTo>
                  <a:pt x="217" y="171"/>
                  <a:pt x="217" y="171"/>
                  <a:pt x="217" y="171"/>
                </a:cubicBezTo>
                <a:cubicBezTo>
                  <a:pt x="221" y="169"/>
                  <a:pt x="221" y="169"/>
                  <a:pt x="221" y="169"/>
                </a:cubicBezTo>
                <a:cubicBezTo>
                  <a:pt x="221" y="168"/>
                  <a:pt x="221" y="168"/>
                  <a:pt x="221" y="168"/>
                </a:cubicBezTo>
                <a:cubicBezTo>
                  <a:pt x="225" y="165"/>
                  <a:pt x="225" y="165"/>
                  <a:pt x="225" y="165"/>
                </a:cubicBezTo>
                <a:cubicBezTo>
                  <a:pt x="225" y="162"/>
                  <a:pt x="225" y="162"/>
                  <a:pt x="225" y="162"/>
                </a:cubicBezTo>
                <a:cubicBezTo>
                  <a:pt x="230" y="159"/>
                  <a:pt x="230" y="159"/>
                  <a:pt x="230" y="159"/>
                </a:cubicBezTo>
                <a:cubicBezTo>
                  <a:pt x="232" y="159"/>
                  <a:pt x="232" y="159"/>
                  <a:pt x="232" y="159"/>
                </a:cubicBezTo>
                <a:cubicBezTo>
                  <a:pt x="226" y="167"/>
                  <a:pt x="226" y="167"/>
                  <a:pt x="226" y="167"/>
                </a:cubicBezTo>
                <a:cubicBezTo>
                  <a:pt x="228" y="165"/>
                  <a:pt x="228" y="165"/>
                  <a:pt x="228" y="165"/>
                </a:cubicBezTo>
                <a:cubicBezTo>
                  <a:pt x="229" y="165"/>
                  <a:pt x="229" y="165"/>
                  <a:pt x="229" y="165"/>
                </a:cubicBezTo>
                <a:cubicBezTo>
                  <a:pt x="228" y="166"/>
                  <a:pt x="228" y="166"/>
                  <a:pt x="228" y="166"/>
                </a:cubicBezTo>
                <a:cubicBezTo>
                  <a:pt x="228" y="167"/>
                  <a:pt x="228" y="167"/>
                  <a:pt x="228" y="167"/>
                </a:cubicBezTo>
                <a:cubicBezTo>
                  <a:pt x="230" y="167"/>
                  <a:pt x="230" y="167"/>
                  <a:pt x="230" y="167"/>
                </a:cubicBezTo>
                <a:cubicBezTo>
                  <a:pt x="229" y="168"/>
                  <a:pt x="229" y="168"/>
                  <a:pt x="229" y="168"/>
                </a:cubicBezTo>
                <a:cubicBezTo>
                  <a:pt x="234" y="168"/>
                  <a:pt x="234" y="168"/>
                  <a:pt x="234" y="168"/>
                </a:cubicBezTo>
                <a:cubicBezTo>
                  <a:pt x="232" y="171"/>
                  <a:pt x="232" y="171"/>
                  <a:pt x="232" y="171"/>
                </a:cubicBezTo>
                <a:cubicBezTo>
                  <a:pt x="235" y="170"/>
                  <a:pt x="235" y="170"/>
                  <a:pt x="235" y="170"/>
                </a:cubicBezTo>
                <a:cubicBezTo>
                  <a:pt x="232" y="172"/>
                  <a:pt x="232" y="172"/>
                  <a:pt x="232" y="172"/>
                </a:cubicBezTo>
                <a:cubicBezTo>
                  <a:pt x="232" y="174"/>
                  <a:pt x="232" y="174"/>
                  <a:pt x="232" y="174"/>
                </a:cubicBezTo>
                <a:lnTo>
                  <a:pt x="235" y="172"/>
                </a:lnTo>
                <a:close/>
                <a:moveTo>
                  <a:pt x="224" y="367"/>
                </a:moveTo>
                <a:cubicBezTo>
                  <a:pt x="222" y="372"/>
                  <a:pt x="222" y="372"/>
                  <a:pt x="222" y="372"/>
                </a:cubicBezTo>
                <a:cubicBezTo>
                  <a:pt x="217" y="372"/>
                  <a:pt x="217" y="372"/>
                  <a:pt x="217" y="372"/>
                </a:cubicBezTo>
                <a:cubicBezTo>
                  <a:pt x="217" y="367"/>
                  <a:pt x="217" y="367"/>
                  <a:pt x="217" y="367"/>
                </a:cubicBezTo>
                <a:cubicBezTo>
                  <a:pt x="218" y="367"/>
                  <a:pt x="218" y="367"/>
                  <a:pt x="218" y="367"/>
                </a:cubicBezTo>
                <a:lnTo>
                  <a:pt x="224" y="367"/>
                </a:lnTo>
                <a:close/>
                <a:moveTo>
                  <a:pt x="179" y="84"/>
                </a:moveTo>
                <a:cubicBezTo>
                  <a:pt x="175" y="85"/>
                  <a:pt x="175" y="85"/>
                  <a:pt x="175" y="85"/>
                </a:cubicBezTo>
                <a:cubicBezTo>
                  <a:pt x="175" y="84"/>
                  <a:pt x="175" y="84"/>
                  <a:pt x="175" y="84"/>
                </a:cubicBezTo>
                <a:cubicBezTo>
                  <a:pt x="177" y="83"/>
                  <a:pt x="177" y="83"/>
                  <a:pt x="177" y="83"/>
                </a:cubicBezTo>
                <a:cubicBezTo>
                  <a:pt x="176" y="82"/>
                  <a:pt x="176" y="82"/>
                  <a:pt x="176" y="82"/>
                </a:cubicBezTo>
                <a:cubicBezTo>
                  <a:pt x="179" y="80"/>
                  <a:pt x="179" y="80"/>
                  <a:pt x="179" y="80"/>
                </a:cubicBezTo>
                <a:cubicBezTo>
                  <a:pt x="181" y="80"/>
                  <a:pt x="181" y="80"/>
                  <a:pt x="181" y="80"/>
                </a:cubicBezTo>
                <a:cubicBezTo>
                  <a:pt x="180" y="79"/>
                  <a:pt x="180" y="79"/>
                  <a:pt x="180" y="79"/>
                </a:cubicBezTo>
                <a:cubicBezTo>
                  <a:pt x="181" y="79"/>
                  <a:pt x="181" y="79"/>
                  <a:pt x="181" y="79"/>
                </a:cubicBezTo>
                <a:cubicBezTo>
                  <a:pt x="191" y="79"/>
                  <a:pt x="191" y="79"/>
                  <a:pt x="191" y="79"/>
                </a:cubicBezTo>
                <a:cubicBezTo>
                  <a:pt x="183" y="83"/>
                  <a:pt x="183" y="83"/>
                  <a:pt x="183" y="83"/>
                </a:cubicBezTo>
                <a:cubicBezTo>
                  <a:pt x="178" y="83"/>
                  <a:pt x="178" y="83"/>
                  <a:pt x="178" y="83"/>
                </a:cubicBezTo>
                <a:lnTo>
                  <a:pt x="179" y="84"/>
                </a:lnTo>
                <a:close/>
                <a:moveTo>
                  <a:pt x="174" y="81"/>
                </a:moveTo>
                <a:cubicBezTo>
                  <a:pt x="169" y="83"/>
                  <a:pt x="169" y="83"/>
                  <a:pt x="169" y="83"/>
                </a:cubicBezTo>
                <a:cubicBezTo>
                  <a:pt x="172" y="82"/>
                  <a:pt x="172" y="82"/>
                  <a:pt x="172" y="82"/>
                </a:cubicBezTo>
                <a:cubicBezTo>
                  <a:pt x="173" y="84"/>
                  <a:pt x="173" y="84"/>
                  <a:pt x="173" y="84"/>
                </a:cubicBezTo>
                <a:cubicBezTo>
                  <a:pt x="172" y="84"/>
                  <a:pt x="172" y="84"/>
                  <a:pt x="172" y="84"/>
                </a:cubicBezTo>
                <a:cubicBezTo>
                  <a:pt x="171" y="86"/>
                  <a:pt x="171" y="86"/>
                  <a:pt x="171" y="86"/>
                </a:cubicBezTo>
                <a:cubicBezTo>
                  <a:pt x="166" y="87"/>
                  <a:pt x="166" y="87"/>
                  <a:pt x="166" y="87"/>
                </a:cubicBezTo>
                <a:cubicBezTo>
                  <a:pt x="166" y="87"/>
                  <a:pt x="166" y="87"/>
                  <a:pt x="166" y="87"/>
                </a:cubicBezTo>
                <a:cubicBezTo>
                  <a:pt x="164" y="88"/>
                  <a:pt x="164" y="88"/>
                  <a:pt x="164" y="88"/>
                </a:cubicBezTo>
                <a:cubicBezTo>
                  <a:pt x="163" y="86"/>
                  <a:pt x="163" y="86"/>
                  <a:pt x="163" y="86"/>
                </a:cubicBezTo>
                <a:cubicBezTo>
                  <a:pt x="160" y="83"/>
                  <a:pt x="160" y="83"/>
                  <a:pt x="160" y="83"/>
                </a:cubicBezTo>
                <a:cubicBezTo>
                  <a:pt x="162" y="82"/>
                  <a:pt x="162" y="82"/>
                  <a:pt x="162" y="82"/>
                </a:cubicBezTo>
                <a:cubicBezTo>
                  <a:pt x="162" y="83"/>
                  <a:pt x="162" y="83"/>
                  <a:pt x="162" y="83"/>
                </a:cubicBezTo>
                <a:cubicBezTo>
                  <a:pt x="165" y="83"/>
                  <a:pt x="165" y="83"/>
                  <a:pt x="165" y="83"/>
                </a:cubicBezTo>
                <a:cubicBezTo>
                  <a:pt x="166" y="82"/>
                  <a:pt x="166" y="82"/>
                  <a:pt x="166" y="82"/>
                </a:cubicBezTo>
                <a:cubicBezTo>
                  <a:pt x="167" y="82"/>
                  <a:pt x="167" y="82"/>
                  <a:pt x="167" y="82"/>
                </a:cubicBezTo>
                <a:cubicBezTo>
                  <a:pt x="165" y="81"/>
                  <a:pt x="165" y="81"/>
                  <a:pt x="165" y="81"/>
                </a:cubicBezTo>
                <a:cubicBezTo>
                  <a:pt x="166" y="81"/>
                  <a:pt x="166" y="81"/>
                  <a:pt x="166" y="81"/>
                </a:cubicBezTo>
                <a:cubicBezTo>
                  <a:pt x="166" y="80"/>
                  <a:pt x="166" y="80"/>
                  <a:pt x="166" y="80"/>
                </a:cubicBezTo>
                <a:cubicBezTo>
                  <a:pt x="169" y="79"/>
                  <a:pt x="169" y="79"/>
                  <a:pt x="169" y="79"/>
                </a:cubicBezTo>
                <a:cubicBezTo>
                  <a:pt x="175" y="79"/>
                  <a:pt x="175" y="79"/>
                  <a:pt x="175" y="79"/>
                </a:cubicBezTo>
                <a:cubicBezTo>
                  <a:pt x="176" y="80"/>
                  <a:pt x="176" y="80"/>
                  <a:pt x="176" y="80"/>
                </a:cubicBezTo>
                <a:cubicBezTo>
                  <a:pt x="173" y="80"/>
                  <a:pt x="173" y="80"/>
                  <a:pt x="173" y="80"/>
                </a:cubicBezTo>
                <a:lnTo>
                  <a:pt x="174" y="81"/>
                </a:lnTo>
                <a:close/>
                <a:moveTo>
                  <a:pt x="150" y="94"/>
                </a:moveTo>
                <a:cubicBezTo>
                  <a:pt x="149" y="95"/>
                  <a:pt x="149" y="95"/>
                  <a:pt x="149" y="95"/>
                </a:cubicBezTo>
                <a:cubicBezTo>
                  <a:pt x="150" y="95"/>
                  <a:pt x="150" y="95"/>
                  <a:pt x="150" y="95"/>
                </a:cubicBezTo>
                <a:cubicBezTo>
                  <a:pt x="146" y="96"/>
                  <a:pt x="146" y="96"/>
                  <a:pt x="146" y="96"/>
                </a:cubicBezTo>
                <a:cubicBezTo>
                  <a:pt x="141" y="96"/>
                  <a:pt x="141" y="96"/>
                  <a:pt x="141" y="96"/>
                </a:cubicBezTo>
                <a:cubicBezTo>
                  <a:pt x="142" y="95"/>
                  <a:pt x="142" y="95"/>
                  <a:pt x="142" y="95"/>
                </a:cubicBezTo>
                <a:cubicBezTo>
                  <a:pt x="139" y="95"/>
                  <a:pt x="139" y="95"/>
                  <a:pt x="139" y="95"/>
                </a:cubicBezTo>
                <a:cubicBezTo>
                  <a:pt x="139" y="94"/>
                  <a:pt x="139" y="94"/>
                  <a:pt x="139" y="94"/>
                </a:cubicBezTo>
                <a:cubicBezTo>
                  <a:pt x="136" y="95"/>
                  <a:pt x="136" y="95"/>
                  <a:pt x="136" y="95"/>
                </a:cubicBezTo>
                <a:cubicBezTo>
                  <a:pt x="129" y="96"/>
                  <a:pt x="129" y="96"/>
                  <a:pt x="129" y="96"/>
                </a:cubicBezTo>
                <a:cubicBezTo>
                  <a:pt x="120" y="97"/>
                  <a:pt x="120" y="97"/>
                  <a:pt x="120" y="97"/>
                </a:cubicBezTo>
                <a:cubicBezTo>
                  <a:pt x="120" y="97"/>
                  <a:pt x="120" y="97"/>
                  <a:pt x="120" y="97"/>
                </a:cubicBezTo>
                <a:cubicBezTo>
                  <a:pt x="121" y="95"/>
                  <a:pt x="121" y="95"/>
                  <a:pt x="121" y="95"/>
                </a:cubicBezTo>
                <a:cubicBezTo>
                  <a:pt x="119" y="94"/>
                  <a:pt x="119" y="94"/>
                  <a:pt x="119" y="94"/>
                </a:cubicBezTo>
                <a:cubicBezTo>
                  <a:pt x="115" y="94"/>
                  <a:pt x="115" y="94"/>
                  <a:pt x="115" y="94"/>
                </a:cubicBezTo>
                <a:cubicBezTo>
                  <a:pt x="115" y="92"/>
                  <a:pt x="115" y="92"/>
                  <a:pt x="115" y="92"/>
                </a:cubicBezTo>
                <a:cubicBezTo>
                  <a:pt x="129" y="91"/>
                  <a:pt x="129" y="91"/>
                  <a:pt x="129" y="91"/>
                </a:cubicBezTo>
                <a:cubicBezTo>
                  <a:pt x="117" y="90"/>
                  <a:pt x="117" y="90"/>
                  <a:pt x="117" y="90"/>
                </a:cubicBezTo>
                <a:cubicBezTo>
                  <a:pt x="117" y="89"/>
                  <a:pt x="117" y="89"/>
                  <a:pt x="117" y="89"/>
                </a:cubicBezTo>
                <a:cubicBezTo>
                  <a:pt x="125" y="87"/>
                  <a:pt x="125" y="87"/>
                  <a:pt x="125" y="87"/>
                </a:cubicBezTo>
                <a:cubicBezTo>
                  <a:pt x="119" y="87"/>
                  <a:pt x="119" y="87"/>
                  <a:pt x="119" y="87"/>
                </a:cubicBezTo>
                <a:cubicBezTo>
                  <a:pt x="120" y="86"/>
                  <a:pt x="120" y="86"/>
                  <a:pt x="120" y="86"/>
                </a:cubicBezTo>
                <a:cubicBezTo>
                  <a:pt x="118" y="86"/>
                  <a:pt x="118" y="86"/>
                  <a:pt x="118" y="86"/>
                </a:cubicBezTo>
                <a:cubicBezTo>
                  <a:pt x="122" y="85"/>
                  <a:pt x="122" y="85"/>
                  <a:pt x="122" y="85"/>
                </a:cubicBezTo>
                <a:cubicBezTo>
                  <a:pt x="122" y="84"/>
                  <a:pt x="122" y="84"/>
                  <a:pt x="122" y="84"/>
                </a:cubicBezTo>
                <a:cubicBezTo>
                  <a:pt x="123" y="83"/>
                  <a:pt x="123" y="83"/>
                  <a:pt x="123" y="83"/>
                </a:cubicBezTo>
                <a:cubicBezTo>
                  <a:pt x="134" y="81"/>
                  <a:pt x="134" y="81"/>
                  <a:pt x="134" y="81"/>
                </a:cubicBezTo>
                <a:cubicBezTo>
                  <a:pt x="134" y="82"/>
                  <a:pt x="134" y="82"/>
                  <a:pt x="134" y="82"/>
                </a:cubicBezTo>
                <a:cubicBezTo>
                  <a:pt x="131" y="83"/>
                  <a:pt x="131" y="83"/>
                  <a:pt x="131" y="83"/>
                </a:cubicBezTo>
                <a:cubicBezTo>
                  <a:pt x="137" y="82"/>
                  <a:pt x="137" y="82"/>
                  <a:pt x="137" y="82"/>
                </a:cubicBezTo>
                <a:cubicBezTo>
                  <a:pt x="139" y="83"/>
                  <a:pt x="139" y="83"/>
                  <a:pt x="139" y="83"/>
                </a:cubicBezTo>
                <a:cubicBezTo>
                  <a:pt x="136" y="84"/>
                  <a:pt x="136" y="84"/>
                  <a:pt x="136" y="84"/>
                </a:cubicBezTo>
                <a:cubicBezTo>
                  <a:pt x="142" y="83"/>
                  <a:pt x="142" y="83"/>
                  <a:pt x="142" y="83"/>
                </a:cubicBezTo>
                <a:cubicBezTo>
                  <a:pt x="142" y="82"/>
                  <a:pt x="142" y="82"/>
                  <a:pt x="142" y="82"/>
                </a:cubicBezTo>
                <a:cubicBezTo>
                  <a:pt x="144" y="82"/>
                  <a:pt x="144" y="82"/>
                  <a:pt x="144" y="82"/>
                </a:cubicBezTo>
                <a:cubicBezTo>
                  <a:pt x="145" y="84"/>
                  <a:pt x="145" y="84"/>
                  <a:pt x="145" y="84"/>
                </a:cubicBezTo>
                <a:cubicBezTo>
                  <a:pt x="143" y="86"/>
                  <a:pt x="143" y="86"/>
                  <a:pt x="143" y="86"/>
                </a:cubicBezTo>
                <a:cubicBezTo>
                  <a:pt x="145" y="86"/>
                  <a:pt x="145" y="86"/>
                  <a:pt x="145" y="86"/>
                </a:cubicBezTo>
                <a:cubicBezTo>
                  <a:pt x="149" y="81"/>
                  <a:pt x="149" y="81"/>
                  <a:pt x="149" y="81"/>
                </a:cubicBezTo>
                <a:cubicBezTo>
                  <a:pt x="152" y="81"/>
                  <a:pt x="152" y="81"/>
                  <a:pt x="152" y="81"/>
                </a:cubicBezTo>
                <a:cubicBezTo>
                  <a:pt x="153" y="83"/>
                  <a:pt x="153" y="83"/>
                  <a:pt x="153" y="83"/>
                </a:cubicBezTo>
                <a:cubicBezTo>
                  <a:pt x="151" y="85"/>
                  <a:pt x="151" y="85"/>
                  <a:pt x="151" y="85"/>
                </a:cubicBezTo>
                <a:cubicBezTo>
                  <a:pt x="151" y="87"/>
                  <a:pt x="151" y="87"/>
                  <a:pt x="151" y="87"/>
                </a:cubicBezTo>
                <a:cubicBezTo>
                  <a:pt x="149" y="88"/>
                  <a:pt x="149" y="88"/>
                  <a:pt x="149" y="88"/>
                </a:cubicBezTo>
                <a:cubicBezTo>
                  <a:pt x="154" y="92"/>
                  <a:pt x="154" y="92"/>
                  <a:pt x="154" y="92"/>
                </a:cubicBezTo>
                <a:cubicBezTo>
                  <a:pt x="153" y="93"/>
                  <a:pt x="153" y="93"/>
                  <a:pt x="153" y="93"/>
                </a:cubicBezTo>
                <a:cubicBezTo>
                  <a:pt x="151" y="92"/>
                  <a:pt x="151" y="92"/>
                  <a:pt x="151" y="92"/>
                </a:cubicBezTo>
                <a:cubicBezTo>
                  <a:pt x="148" y="93"/>
                  <a:pt x="148" y="93"/>
                  <a:pt x="148" y="93"/>
                </a:cubicBezTo>
                <a:cubicBezTo>
                  <a:pt x="147" y="94"/>
                  <a:pt x="147" y="94"/>
                  <a:pt x="147" y="94"/>
                </a:cubicBezTo>
                <a:lnTo>
                  <a:pt x="150" y="94"/>
                </a:lnTo>
                <a:close/>
                <a:moveTo>
                  <a:pt x="138" y="73"/>
                </a:moveTo>
                <a:cubicBezTo>
                  <a:pt x="144" y="73"/>
                  <a:pt x="144" y="73"/>
                  <a:pt x="144" y="73"/>
                </a:cubicBezTo>
                <a:cubicBezTo>
                  <a:pt x="139" y="73"/>
                  <a:pt x="139" y="73"/>
                  <a:pt x="139" y="73"/>
                </a:cubicBezTo>
                <a:cubicBezTo>
                  <a:pt x="141" y="72"/>
                  <a:pt x="141" y="72"/>
                  <a:pt x="141" y="72"/>
                </a:cubicBezTo>
                <a:cubicBezTo>
                  <a:pt x="145" y="72"/>
                  <a:pt x="145" y="72"/>
                  <a:pt x="145" y="72"/>
                </a:cubicBezTo>
                <a:cubicBezTo>
                  <a:pt x="143" y="72"/>
                  <a:pt x="143" y="72"/>
                  <a:pt x="143" y="72"/>
                </a:cubicBezTo>
                <a:cubicBezTo>
                  <a:pt x="146" y="71"/>
                  <a:pt x="146" y="71"/>
                  <a:pt x="146" y="71"/>
                </a:cubicBezTo>
                <a:cubicBezTo>
                  <a:pt x="150" y="72"/>
                  <a:pt x="150" y="72"/>
                  <a:pt x="150" y="72"/>
                </a:cubicBezTo>
                <a:cubicBezTo>
                  <a:pt x="150" y="74"/>
                  <a:pt x="150" y="74"/>
                  <a:pt x="150" y="74"/>
                </a:cubicBezTo>
                <a:cubicBezTo>
                  <a:pt x="155" y="74"/>
                  <a:pt x="155" y="74"/>
                  <a:pt x="155" y="74"/>
                </a:cubicBezTo>
                <a:cubicBezTo>
                  <a:pt x="155" y="73"/>
                  <a:pt x="155" y="73"/>
                  <a:pt x="155" y="73"/>
                </a:cubicBezTo>
                <a:cubicBezTo>
                  <a:pt x="157" y="73"/>
                  <a:pt x="157" y="73"/>
                  <a:pt x="157" y="73"/>
                </a:cubicBezTo>
                <a:cubicBezTo>
                  <a:pt x="155" y="72"/>
                  <a:pt x="155" y="72"/>
                  <a:pt x="155" y="72"/>
                </a:cubicBezTo>
                <a:cubicBezTo>
                  <a:pt x="157" y="71"/>
                  <a:pt x="157" y="71"/>
                  <a:pt x="157" y="71"/>
                </a:cubicBezTo>
                <a:cubicBezTo>
                  <a:pt x="161" y="70"/>
                  <a:pt x="161" y="70"/>
                  <a:pt x="161" y="70"/>
                </a:cubicBezTo>
                <a:cubicBezTo>
                  <a:pt x="160" y="72"/>
                  <a:pt x="160" y="72"/>
                  <a:pt x="160" y="72"/>
                </a:cubicBezTo>
                <a:cubicBezTo>
                  <a:pt x="158" y="72"/>
                  <a:pt x="158" y="72"/>
                  <a:pt x="158" y="72"/>
                </a:cubicBezTo>
                <a:cubicBezTo>
                  <a:pt x="160" y="73"/>
                  <a:pt x="160" y="73"/>
                  <a:pt x="160" y="73"/>
                </a:cubicBezTo>
                <a:cubicBezTo>
                  <a:pt x="159" y="73"/>
                  <a:pt x="159" y="73"/>
                  <a:pt x="159" y="73"/>
                </a:cubicBezTo>
                <a:cubicBezTo>
                  <a:pt x="164" y="73"/>
                  <a:pt x="164" y="73"/>
                  <a:pt x="164" y="73"/>
                </a:cubicBezTo>
                <a:cubicBezTo>
                  <a:pt x="164" y="74"/>
                  <a:pt x="164" y="74"/>
                  <a:pt x="164" y="74"/>
                </a:cubicBezTo>
                <a:cubicBezTo>
                  <a:pt x="160" y="76"/>
                  <a:pt x="160" y="76"/>
                  <a:pt x="160" y="76"/>
                </a:cubicBezTo>
                <a:cubicBezTo>
                  <a:pt x="154" y="75"/>
                  <a:pt x="154" y="75"/>
                  <a:pt x="154" y="75"/>
                </a:cubicBezTo>
                <a:cubicBezTo>
                  <a:pt x="143" y="77"/>
                  <a:pt x="143" y="77"/>
                  <a:pt x="143" y="77"/>
                </a:cubicBezTo>
                <a:cubicBezTo>
                  <a:pt x="140" y="76"/>
                  <a:pt x="140" y="76"/>
                  <a:pt x="140" y="76"/>
                </a:cubicBezTo>
                <a:cubicBezTo>
                  <a:pt x="150" y="75"/>
                  <a:pt x="150" y="75"/>
                  <a:pt x="150" y="75"/>
                </a:cubicBezTo>
                <a:cubicBezTo>
                  <a:pt x="142" y="76"/>
                  <a:pt x="142" y="76"/>
                  <a:pt x="142" y="76"/>
                </a:cubicBezTo>
                <a:cubicBezTo>
                  <a:pt x="145" y="74"/>
                  <a:pt x="145" y="74"/>
                  <a:pt x="145" y="74"/>
                </a:cubicBezTo>
                <a:cubicBezTo>
                  <a:pt x="144" y="74"/>
                  <a:pt x="144" y="74"/>
                  <a:pt x="144" y="74"/>
                </a:cubicBezTo>
                <a:cubicBezTo>
                  <a:pt x="138" y="76"/>
                  <a:pt x="138" y="76"/>
                  <a:pt x="138" y="76"/>
                </a:cubicBezTo>
                <a:cubicBezTo>
                  <a:pt x="135" y="75"/>
                  <a:pt x="135" y="75"/>
                  <a:pt x="135" y="75"/>
                </a:cubicBezTo>
                <a:cubicBezTo>
                  <a:pt x="142" y="73"/>
                  <a:pt x="142" y="73"/>
                  <a:pt x="142" y="73"/>
                </a:cubicBezTo>
                <a:lnTo>
                  <a:pt x="138" y="73"/>
                </a:lnTo>
                <a:close/>
                <a:moveTo>
                  <a:pt x="217" y="61"/>
                </a:moveTo>
                <a:cubicBezTo>
                  <a:pt x="218" y="60"/>
                  <a:pt x="218" y="60"/>
                  <a:pt x="218" y="60"/>
                </a:cubicBezTo>
                <a:cubicBezTo>
                  <a:pt x="219" y="60"/>
                  <a:pt x="219" y="60"/>
                  <a:pt x="219" y="60"/>
                </a:cubicBezTo>
                <a:cubicBezTo>
                  <a:pt x="217" y="61"/>
                  <a:pt x="217" y="61"/>
                  <a:pt x="217" y="61"/>
                </a:cubicBezTo>
                <a:cubicBezTo>
                  <a:pt x="219" y="61"/>
                  <a:pt x="219" y="61"/>
                  <a:pt x="219" y="61"/>
                </a:cubicBezTo>
                <a:cubicBezTo>
                  <a:pt x="216" y="62"/>
                  <a:pt x="216" y="62"/>
                  <a:pt x="216" y="62"/>
                </a:cubicBezTo>
                <a:cubicBezTo>
                  <a:pt x="221" y="63"/>
                  <a:pt x="221" y="63"/>
                  <a:pt x="221" y="63"/>
                </a:cubicBezTo>
                <a:cubicBezTo>
                  <a:pt x="215" y="63"/>
                  <a:pt x="215" y="63"/>
                  <a:pt x="215" y="63"/>
                </a:cubicBezTo>
                <a:cubicBezTo>
                  <a:pt x="213" y="65"/>
                  <a:pt x="213" y="65"/>
                  <a:pt x="213" y="65"/>
                </a:cubicBezTo>
                <a:cubicBezTo>
                  <a:pt x="213" y="63"/>
                  <a:pt x="213" y="63"/>
                  <a:pt x="213" y="63"/>
                </a:cubicBezTo>
                <a:cubicBezTo>
                  <a:pt x="212" y="64"/>
                  <a:pt x="212" y="64"/>
                  <a:pt x="212" y="64"/>
                </a:cubicBezTo>
                <a:cubicBezTo>
                  <a:pt x="211" y="65"/>
                  <a:pt x="211" y="65"/>
                  <a:pt x="211" y="65"/>
                </a:cubicBezTo>
                <a:cubicBezTo>
                  <a:pt x="210" y="65"/>
                  <a:pt x="210" y="65"/>
                  <a:pt x="210" y="65"/>
                </a:cubicBezTo>
                <a:cubicBezTo>
                  <a:pt x="209" y="66"/>
                  <a:pt x="209" y="66"/>
                  <a:pt x="209" y="66"/>
                </a:cubicBezTo>
                <a:cubicBezTo>
                  <a:pt x="208" y="65"/>
                  <a:pt x="208" y="65"/>
                  <a:pt x="208" y="65"/>
                </a:cubicBezTo>
                <a:cubicBezTo>
                  <a:pt x="207" y="66"/>
                  <a:pt x="207" y="66"/>
                  <a:pt x="207" y="66"/>
                </a:cubicBezTo>
                <a:cubicBezTo>
                  <a:pt x="202" y="66"/>
                  <a:pt x="202" y="66"/>
                  <a:pt x="202" y="66"/>
                </a:cubicBezTo>
                <a:cubicBezTo>
                  <a:pt x="202" y="65"/>
                  <a:pt x="202" y="65"/>
                  <a:pt x="202" y="65"/>
                </a:cubicBezTo>
                <a:cubicBezTo>
                  <a:pt x="204" y="65"/>
                  <a:pt x="204" y="65"/>
                  <a:pt x="204" y="65"/>
                </a:cubicBezTo>
                <a:cubicBezTo>
                  <a:pt x="201" y="64"/>
                  <a:pt x="201" y="64"/>
                  <a:pt x="201" y="64"/>
                </a:cubicBezTo>
                <a:cubicBezTo>
                  <a:pt x="210" y="63"/>
                  <a:pt x="210" y="63"/>
                  <a:pt x="210" y="63"/>
                </a:cubicBezTo>
                <a:cubicBezTo>
                  <a:pt x="200" y="63"/>
                  <a:pt x="200" y="63"/>
                  <a:pt x="200" y="63"/>
                </a:cubicBezTo>
                <a:cubicBezTo>
                  <a:pt x="204" y="62"/>
                  <a:pt x="204" y="62"/>
                  <a:pt x="204" y="62"/>
                </a:cubicBezTo>
                <a:cubicBezTo>
                  <a:pt x="200" y="62"/>
                  <a:pt x="200" y="62"/>
                  <a:pt x="200" y="62"/>
                </a:cubicBezTo>
                <a:cubicBezTo>
                  <a:pt x="201" y="60"/>
                  <a:pt x="201" y="60"/>
                  <a:pt x="201" y="60"/>
                </a:cubicBezTo>
                <a:cubicBezTo>
                  <a:pt x="206" y="60"/>
                  <a:pt x="206" y="60"/>
                  <a:pt x="206" y="60"/>
                </a:cubicBezTo>
                <a:cubicBezTo>
                  <a:pt x="201" y="60"/>
                  <a:pt x="201" y="60"/>
                  <a:pt x="201" y="60"/>
                </a:cubicBezTo>
                <a:cubicBezTo>
                  <a:pt x="204" y="60"/>
                  <a:pt x="204" y="60"/>
                  <a:pt x="204" y="60"/>
                </a:cubicBezTo>
                <a:cubicBezTo>
                  <a:pt x="203" y="59"/>
                  <a:pt x="203" y="59"/>
                  <a:pt x="203" y="59"/>
                </a:cubicBezTo>
                <a:cubicBezTo>
                  <a:pt x="204" y="59"/>
                  <a:pt x="204" y="59"/>
                  <a:pt x="204" y="59"/>
                </a:cubicBezTo>
                <a:cubicBezTo>
                  <a:pt x="207" y="59"/>
                  <a:pt x="207" y="59"/>
                  <a:pt x="207" y="59"/>
                </a:cubicBezTo>
                <a:cubicBezTo>
                  <a:pt x="206" y="58"/>
                  <a:pt x="206" y="58"/>
                  <a:pt x="206" y="58"/>
                </a:cubicBezTo>
                <a:cubicBezTo>
                  <a:pt x="211" y="58"/>
                  <a:pt x="211" y="58"/>
                  <a:pt x="211" y="58"/>
                </a:cubicBezTo>
                <a:cubicBezTo>
                  <a:pt x="208" y="57"/>
                  <a:pt x="208" y="57"/>
                  <a:pt x="208" y="57"/>
                </a:cubicBezTo>
                <a:cubicBezTo>
                  <a:pt x="213" y="57"/>
                  <a:pt x="213" y="57"/>
                  <a:pt x="213" y="57"/>
                </a:cubicBezTo>
                <a:cubicBezTo>
                  <a:pt x="213" y="59"/>
                  <a:pt x="213" y="59"/>
                  <a:pt x="213" y="59"/>
                </a:cubicBezTo>
                <a:cubicBezTo>
                  <a:pt x="216" y="59"/>
                  <a:pt x="216" y="59"/>
                  <a:pt x="216" y="59"/>
                </a:cubicBezTo>
                <a:cubicBezTo>
                  <a:pt x="216" y="61"/>
                  <a:pt x="216" y="61"/>
                  <a:pt x="216" y="61"/>
                </a:cubicBezTo>
                <a:lnTo>
                  <a:pt x="217" y="61"/>
                </a:lnTo>
                <a:close/>
                <a:moveTo>
                  <a:pt x="216" y="76"/>
                </a:moveTo>
                <a:cubicBezTo>
                  <a:pt x="216" y="77"/>
                  <a:pt x="216" y="77"/>
                  <a:pt x="216" y="77"/>
                </a:cubicBezTo>
                <a:cubicBezTo>
                  <a:pt x="212" y="77"/>
                  <a:pt x="212" y="77"/>
                  <a:pt x="212" y="77"/>
                </a:cubicBezTo>
                <a:cubicBezTo>
                  <a:pt x="209" y="76"/>
                  <a:pt x="209" y="76"/>
                  <a:pt x="209" y="76"/>
                </a:cubicBezTo>
                <a:cubicBezTo>
                  <a:pt x="210" y="76"/>
                  <a:pt x="210" y="76"/>
                  <a:pt x="210" y="76"/>
                </a:cubicBezTo>
                <a:cubicBezTo>
                  <a:pt x="208" y="77"/>
                  <a:pt x="208" y="77"/>
                  <a:pt x="208" y="77"/>
                </a:cubicBezTo>
                <a:cubicBezTo>
                  <a:pt x="204" y="77"/>
                  <a:pt x="204" y="77"/>
                  <a:pt x="204" y="77"/>
                </a:cubicBezTo>
                <a:cubicBezTo>
                  <a:pt x="197" y="77"/>
                  <a:pt x="197" y="77"/>
                  <a:pt x="197" y="77"/>
                </a:cubicBezTo>
                <a:cubicBezTo>
                  <a:pt x="197" y="76"/>
                  <a:pt x="197" y="76"/>
                  <a:pt x="197" y="76"/>
                </a:cubicBezTo>
                <a:cubicBezTo>
                  <a:pt x="194" y="77"/>
                  <a:pt x="194" y="77"/>
                  <a:pt x="194" y="77"/>
                </a:cubicBezTo>
                <a:cubicBezTo>
                  <a:pt x="193" y="76"/>
                  <a:pt x="193" y="76"/>
                  <a:pt x="193" y="76"/>
                </a:cubicBezTo>
                <a:cubicBezTo>
                  <a:pt x="190" y="77"/>
                  <a:pt x="190" y="77"/>
                  <a:pt x="190" y="77"/>
                </a:cubicBezTo>
                <a:cubicBezTo>
                  <a:pt x="190" y="76"/>
                  <a:pt x="190" y="76"/>
                  <a:pt x="190" y="76"/>
                </a:cubicBezTo>
                <a:cubicBezTo>
                  <a:pt x="192" y="76"/>
                  <a:pt x="192" y="76"/>
                  <a:pt x="192" y="76"/>
                </a:cubicBezTo>
                <a:cubicBezTo>
                  <a:pt x="190" y="75"/>
                  <a:pt x="190" y="75"/>
                  <a:pt x="190" y="75"/>
                </a:cubicBezTo>
                <a:cubicBezTo>
                  <a:pt x="193" y="74"/>
                  <a:pt x="193" y="74"/>
                  <a:pt x="193" y="74"/>
                </a:cubicBezTo>
                <a:cubicBezTo>
                  <a:pt x="193" y="72"/>
                  <a:pt x="193" y="72"/>
                  <a:pt x="193" y="72"/>
                </a:cubicBezTo>
                <a:cubicBezTo>
                  <a:pt x="189" y="72"/>
                  <a:pt x="189" y="72"/>
                  <a:pt x="189" y="72"/>
                </a:cubicBezTo>
                <a:cubicBezTo>
                  <a:pt x="186" y="70"/>
                  <a:pt x="186" y="70"/>
                  <a:pt x="186" y="70"/>
                </a:cubicBezTo>
                <a:cubicBezTo>
                  <a:pt x="192" y="69"/>
                  <a:pt x="192" y="69"/>
                  <a:pt x="192" y="69"/>
                </a:cubicBezTo>
                <a:cubicBezTo>
                  <a:pt x="194" y="70"/>
                  <a:pt x="194" y="70"/>
                  <a:pt x="194" y="70"/>
                </a:cubicBezTo>
                <a:cubicBezTo>
                  <a:pt x="192" y="71"/>
                  <a:pt x="192" y="71"/>
                  <a:pt x="192" y="71"/>
                </a:cubicBezTo>
                <a:cubicBezTo>
                  <a:pt x="198" y="70"/>
                  <a:pt x="198" y="70"/>
                  <a:pt x="198" y="70"/>
                </a:cubicBezTo>
                <a:cubicBezTo>
                  <a:pt x="199" y="71"/>
                  <a:pt x="199" y="71"/>
                  <a:pt x="199" y="71"/>
                </a:cubicBezTo>
                <a:cubicBezTo>
                  <a:pt x="197" y="71"/>
                  <a:pt x="197" y="71"/>
                  <a:pt x="197" y="71"/>
                </a:cubicBezTo>
                <a:cubicBezTo>
                  <a:pt x="201" y="72"/>
                  <a:pt x="201" y="72"/>
                  <a:pt x="201" y="72"/>
                </a:cubicBezTo>
                <a:cubicBezTo>
                  <a:pt x="195" y="72"/>
                  <a:pt x="195" y="72"/>
                  <a:pt x="195" y="72"/>
                </a:cubicBezTo>
                <a:cubicBezTo>
                  <a:pt x="198" y="73"/>
                  <a:pt x="198" y="73"/>
                  <a:pt x="198" y="73"/>
                </a:cubicBezTo>
                <a:cubicBezTo>
                  <a:pt x="195" y="73"/>
                  <a:pt x="195" y="73"/>
                  <a:pt x="195" y="73"/>
                </a:cubicBezTo>
                <a:cubicBezTo>
                  <a:pt x="199" y="73"/>
                  <a:pt x="199" y="73"/>
                  <a:pt x="199" y="73"/>
                </a:cubicBezTo>
                <a:cubicBezTo>
                  <a:pt x="197" y="74"/>
                  <a:pt x="197" y="74"/>
                  <a:pt x="197" y="74"/>
                </a:cubicBezTo>
                <a:cubicBezTo>
                  <a:pt x="199" y="75"/>
                  <a:pt x="199" y="75"/>
                  <a:pt x="199" y="75"/>
                </a:cubicBezTo>
                <a:cubicBezTo>
                  <a:pt x="200" y="74"/>
                  <a:pt x="200" y="74"/>
                  <a:pt x="200" y="74"/>
                </a:cubicBezTo>
                <a:cubicBezTo>
                  <a:pt x="206" y="75"/>
                  <a:pt x="206" y="75"/>
                  <a:pt x="206" y="75"/>
                </a:cubicBezTo>
                <a:cubicBezTo>
                  <a:pt x="215" y="73"/>
                  <a:pt x="215" y="73"/>
                  <a:pt x="215" y="73"/>
                </a:cubicBezTo>
                <a:cubicBezTo>
                  <a:pt x="219" y="75"/>
                  <a:pt x="219" y="75"/>
                  <a:pt x="219" y="75"/>
                </a:cubicBezTo>
                <a:lnTo>
                  <a:pt x="216" y="76"/>
                </a:lnTo>
                <a:close/>
                <a:moveTo>
                  <a:pt x="219" y="80"/>
                </a:moveTo>
                <a:cubicBezTo>
                  <a:pt x="221" y="83"/>
                  <a:pt x="221" y="83"/>
                  <a:pt x="221" y="83"/>
                </a:cubicBezTo>
                <a:cubicBezTo>
                  <a:pt x="211" y="83"/>
                  <a:pt x="211" y="83"/>
                  <a:pt x="211" y="83"/>
                </a:cubicBezTo>
                <a:cubicBezTo>
                  <a:pt x="211" y="81"/>
                  <a:pt x="211" y="81"/>
                  <a:pt x="211" y="81"/>
                </a:cubicBezTo>
                <a:cubicBezTo>
                  <a:pt x="212" y="80"/>
                  <a:pt x="212" y="80"/>
                  <a:pt x="212" y="80"/>
                </a:cubicBezTo>
                <a:cubicBezTo>
                  <a:pt x="216" y="80"/>
                  <a:pt x="216" y="80"/>
                  <a:pt x="216" y="80"/>
                </a:cubicBezTo>
                <a:lnTo>
                  <a:pt x="219" y="80"/>
                </a:lnTo>
                <a:close/>
                <a:moveTo>
                  <a:pt x="179" y="75"/>
                </a:moveTo>
                <a:cubicBezTo>
                  <a:pt x="177" y="76"/>
                  <a:pt x="177" y="76"/>
                  <a:pt x="177" y="76"/>
                </a:cubicBezTo>
                <a:cubicBezTo>
                  <a:pt x="172" y="76"/>
                  <a:pt x="172" y="76"/>
                  <a:pt x="172" y="76"/>
                </a:cubicBezTo>
                <a:cubicBezTo>
                  <a:pt x="174" y="75"/>
                  <a:pt x="174" y="75"/>
                  <a:pt x="174" y="75"/>
                </a:cubicBezTo>
                <a:cubicBezTo>
                  <a:pt x="173" y="74"/>
                  <a:pt x="173" y="74"/>
                  <a:pt x="173" y="74"/>
                </a:cubicBezTo>
                <a:cubicBezTo>
                  <a:pt x="178" y="73"/>
                  <a:pt x="178" y="73"/>
                  <a:pt x="178" y="73"/>
                </a:cubicBezTo>
                <a:cubicBezTo>
                  <a:pt x="169" y="74"/>
                  <a:pt x="169" y="74"/>
                  <a:pt x="169" y="74"/>
                </a:cubicBezTo>
                <a:cubicBezTo>
                  <a:pt x="174" y="73"/>
                  <a:pt x="174" y="73"/>
                  <a:pt x="174" y="73"/>
                </a:cubicBezTo>
                <a:cubicBezTo>
                  <a:pt x="173" y="72"/>
                  <a:pt x="173" y="72"/>
                  <a:pt x="173" y="72"/>
                </a:cubicBezTo>
                <a:cubicBezTo>
                  <a:pt x="175" y="71"/>
                  <a:pt x="175" y="71"/>
                  <a:pt x="175" y="71"/>
                </a:cubicBezTo>
                <a:cubicBezTo>
                  <a:pt x="177" y="73"/>
                  <a:pt x="177" y="73"/>
                  <a:pt x="177" y="73"/>
                </a:cubicBezTo>
                <a:cubicBezTo>
                  <a:pt x="176" y="71"/>
                  <a:pt x="176" y="71"/>
                  <a:pt x="176" y="71"/>
                </a:cubicBezTo>
                <a:cubicBezTo>
                  <a:pt x="178" y="71"/>
                  <a:pt x="178" y="71"/>
                  <a:pt x="178" y="71"/>
                </a:cubicBezTo>
                <a:cubicBezTo>
                  <a:pt x="183" y="70"/>
                  <a:pt x="183" y="70"/>
                  <a:pt x="183" y="70"/>
                </a:cubicBezTo>
                <a:cubicBezTo>
                  <a:pt x="184" y="71"/>
                  <a:pt x="184" y="71"/>
                  <a:pt x="184" y="71"/>
                </a:cubicBezTo>
                <a:cubicBezTo>
                  <a:pt x="182" y="73"/>
                  <a:pt x="182" y="73"/>
                  <a:pt x="182" y="73"/>
                </a:cubicBezTo>
                <a:cubicBezTo>
                  <a:pt x="180" y="73"/>
                  <a:pt x="180" y="73"/>
                  <a:pt x="180" y="73"/>
                </a:cubicBezTo>
                <a:cubicBezTo>
                  <a:pt x="182" y="73"/>
                  <a:pt x="182" y="73"/>
                  <a:pt x="182" y="73"/>
                </a:cubicBezTo>
                <a:cubicBezTo>
                  <a:pt x="180" y="74"/>
                  <a:pt x="180" y="74"/>
                  <a:pt x="180" y="74"/>
                </a:cubicBezTo>
                <a:cubicBezTo>
                  <a:pt x="180" y="74"/>
                  <a:pt x="180" y="74"/>
                  <a:pt x="180" y="74"/>
                </a:cubicBezTo>
                <a:cubicBezTo>
                  <a:pt x="178" y="75"/>
                  <a:pt x="178" y="75"/>
                  <a:pt x="178" y="75"/>
                </a:cubicBezTo>
                <a:lnTo>
                  <a:pt x="179" y="75"/>
                </a:lnTo>
                <a:close/>
                <a:moveTo>
                  <a:pt x="179" y="65"/>
                </a:moveTo>
                <a:cubicBezTo>
                  <a:pt x="180" y="64"/>
                  <a:pt x="180" y="64"/>
                  <a:pt x="180" y="64"/>
                </a:cubicBezTo>
                <a:cubicBezTo>
                  <a:pt x="177" y="64"/>
                  <a:pt x="177" y="64"/>
                  <a:pt x="177" y="64"/>
                </a:cubicBezTo>
                <a:cubicBezTo>
                  <a:pt x="179" y="63"/>
                  <a:pt x="179" y="63"/>
                  <a:pt x="179" y="63"/>
                </a:cubicBezTo>
                <a:cubicBezTo>
                  <a:pt x="177" y="63"/>
                  <a:pt x="177" y="63"/>
                  <a:pt x="177" y="63"/>
                </a:cubicBezTo>
                <a:cubicBezTo>
                  <a:pt x="181" y="63"/>
                  <a:pt x="181" y="63"/>
                  <a:pt x="181" y="63"/>
                </a:cubicBezTo>
                <a:cubicBezTo>
                  <a:pt x="182" y="64"/>
                  <a:pt x="182" y="64"/>
                  <a:pt x="182" y="64"/>
                </a:cubicBezTo>
                <a:cubicBezTo>
                  <a:pt x="184" y="63"/>
                  <a:pt x="184" y="63"/>
                  <a:pt x="184" y="63"/>
                </a:cubicBezTo>
                <a:cubicBezTo>
                  <a:pt x="187" y="64"/>
                  <a:pt x="187" y="64"/>
                  <a:pt x="187" y="64"/>
                </a:cubicBezTo>
                <a:cubicBezTo>
                  <a:pt x="188" y="65"/>
                  <a:pt x="188" y="65"/>
                  <a:pt x="188" y="65"/>
                </a:cubicBezTo>
                <a:cubicBezTo>
                  <a:pt x="186" y="65"/>
                  <a:pt x="186" y="65"/>
                  <a:pt x="186" y="65"/>
                </a:cubicBezTo>
                <a:cubicBezTo>
                  <a:pt x="187" y="66"/>
                  <a:pt x="187" y="66"/>
                  <a:pt x="187" y="66"/>
                </a:cubicBezTo>
                <a:cubicBezTo>
                  <a:pt x="184" y="67"/>
                  <a:pt x="184" y="67"/>
                  <a:pt x="184" y="67"/>
                </a:cubicBezTo>
                <a:cubicBezTo>
                  <a:pt x="183" y="66"/>
                  <a:pt x="183" y="66"/>
                  <a:pt x="183" y="66"/>
                </a:cubicBezTo>
                <a:cubicBezTo>
                  <a:pt x="176" y="66"/>
                  <a:pt x="176" y="66"/>
                  <a:pt x="176" y="66"/>
                </a:cubicBezTo>
                <a:cubicBezTo>
                  <a:pt x="176" y="65"/>
                  <a:pt x="176" y="65"/>
                  <a:pt x="176" y="65"/>
                </a:cubicBezTo>
                <a:cubicBezTo>
                  <a:pt x="179" y="65"/>
                  <a:pt x="179" y="65"/>
                  <a:pt x="179" y="65"/>
                </a:cubicBezTo>
                <a:close/>
                <a:moveTo>
                  <a:pt x="184" y="74"/>
                </a:moveTo>
                <a:cubicBezTo>
                  <a:pt x="184" y="74"/>
                  <a:pt x="184" y="74"/>
                  <a:pt x="184" y="74"/>
                </a:cubicBezTo>
                <a:cubicBezTo>
                  <a:pt x="187" y="74"/>
                  <a:pt x="187" y="74"/>
                  <a:pt x="187" y="74"/>
                </a:cubicBezTo>
                <a:cubicBezTo>
                  <a:pt x="188" y="75"/>
                  <a:pt x="188" y="75"/>
                  <a:pt x="188" y="75"/>
                </a:cubicBezTo>
                <a:cubicBezTo>
                  <a:pt x="187" y="76"/>
                  <a:pt x="187" y="76"/>
                  <a:pt x="187" y="76"/>
                </a:cubicBezTo>
                <a:cubicBezTo>
                  <a:pt x="181" y="76"/>
                  <a:pt x="181" y="76"/>
                  <a:pt x="181" y="76"/>
                </a:cubicBezTo>
                <a:lnTo>
                  <a:pt x="184" y="74"/>
                </a:lnTo>
                <a:close/>
                <a:moveTo>
                  <a:pt x="190" y="65"/>
                </a:moveTo>
                <a:cubicBezTo>
                  <a:pt x="192" y="64"/>
                  <a:pt x="192" y="64"/>
                  <a:pt x="192" y="64"/>
                </a:cubicBezTo>
                <a:cubicBezTo>
                  <a:pt x="196" y="64"/>
                  <a:pt x="196" y="64"/>
                  <a:pt x="196" y="64"/>
                </a:cubicBezTo>
                <a:cubicBezTo>
                  <a:pt x="197" y="65"/>
                  <a:pt x="197" y="65"/>
                  <a:pt x="197" y="65"/>
                </a:cubicBezTo>
                <a:cubicBezTo>
                  <a:pt x="195" y="67"/>
                  <a:pt x="195" y="67"/>
                  <a:pt x="195" y="67"/>
                </a:cubicBezTo>
                <a:cubicBezTo>
                  <a:pt x="190" y="67"/>
                  <a:pt x="190" y="67"/>
                  <a:pt x="190" y="67"/>
                </a:cubicBezTo>
                <a:cubicBezTo>
                  <a:pt x="190" y="66"/>
                  <a:pt x="190" y="66"/>
                  <a:pt x="190" y="66"/>
                </a:cubicBezTo>
                <a:cubicBezTo>
                  <a:pt x="192" y="66"/>
                  <a:pt x="192" y="66"/>
                  <a:pt x="192" y="66"/>
                </a:cubicBezTo>
                <a:lnTo>
                  <a:pt x="190" y="65"/>
                </a:lnTo>
                <a:close/>
                <a:moveTo>
                  <a:pt x="162" y="67"/>
                </a:moveTo>
                <a:cubicBezTo>
                  <a:pt x="160" y="68"/>
                  <a:pt x="160" y="68"/>
                  <a:pt x="160" y="68"/>
                </a:cubicBezTo>
                <a:cubicBezTo>
                  <a:pt x="155" y="69"/>
                  <a:pt x="155" y="69"/>
                  <a:pt x="155" y="69"/>
                </a:cubicBezTo>
                <a:cubicBezTo>
                  <a:pt x="155" y="67"/>
                  <a:pt x="155" y="67"/>
                  <a:pt x="155" y="67"/>
                </a:cubicBezTo>
                <a:cubicBezTo>
                  <a:pt x="159" y="66"/>
                  <a:pt x="159" y="66"/>
                  <a:pt x="159" y="66"/>
                </a:cubicBezTo>
                <a:cubicBezTo>
                  <a:pt x="164" y="66"/>
                  <a:pt x="164" y="66"/>
                  <a:pt x="164" y="66"/>
                </a:cubicBezTo>
                <a:cubicBezTo>
                  <a:pt x="159" y="67"/>
                  <a:pt x="159" y="67"/>
                  <a:pt x="159" y="67"/>
                </a:cubicBezTo>
                <a:lnTo>
                  <a:pt x="162" y="67"/>
                </a:lnTo>
                <a:close/>
                <a:moveTo>
                  <a:pt x="158" y="80"/>
                </a:moveTo>
                <a:cubicBezTo>
                  <a:pt x="155" y="82"/>
                  <a:pt x="155" y="82"/>
                  <a:pt x="155" y="82"/>
                </a:cubicBezTo>
                <a:cubicBezTo>
                  <a:pt x="154" y="83"/>
                  <a:pt x="154" y="83"/>
                  <a:pt x="154" y="83"/>
                </a:cubicBezTo>
                <a:cubicBezTo>
                  <a:pt x="152" y="81"/>
                  <a:pt x="152" y="81"/>
                  <a:pt x="152" y="81"/>
                </a:cubicBezTo>
                <a:cubicBezTo>
                  <a:pt x="158" y="80"/>
                  <a:pt x="158" y="80"/>
                  <a:pt x="158" y="80"/>
                </a:cubicBezTo>
                <a:close/>
                <a:moveTo>
                  <a:pt x="161" y="92"/>
                </a:moveTo>
                <a:cubicBezTo>
                  <a:pt x="163" y="93"/>
                  <a:pt x="163" y="93"/>
                  <a:pt x="163" y="93"/>
                </a:cubicBezTo>
                <a:cubicBezTo>
                  <a:pt x="164" y="96"/>
                  <a:pt x="164" y="96"/>
                  <a:pt x="164" y="96"/>
                </a:cubicBezTo>
                <a:cubicBezTo>
                  <a:pt x="161" y="97"/>
                  <a:pt x="161" y="97"/>
                  <a:pt x="161" y="97"/>
                </a:cubicBezTo>
                <a:cubicBezTo>
                  <a:pt x="154" y="96"/>
                  <a:pt x="154" y="96"/>
                  <a:pt x="154" y="96"/>
                </a:cubicBezTo>
                <a:lnTo>
                  <a:pt x="161" y="92"/>
                </a:lnTo>
                <a:close/>
                <a:moveTo>
                  <a:pt x="372" y="136"/>
                </a:moveTo>
                <a:cubicBezTo>
                  <a:pt x="373" y="134"/>
                  <a:pt x="373" y="134"/>
                  <a:pt x="373" y="134"/>
                </a:cubicBezTo>
                <a:cubicBezTo>
                  <a:pt x="375" y="133"/>
                  <a:pt x="375" y="133"/>
                  <a:pt x="375" y="133"/>
                </a:cubicBezTo>
                <a:lnTo>
                  <a:pt x="372" y="136"/>
                </a:lnTo>
                <a:close/>
                <a:moveTo>
                  <a:pt x="374" y="140"/>
                </a:moveTo>
                <a:cubicBezTo>
                  <a:pt x="375" y="141"/>
                  <a:pt x="375" y="141"/>
                  <a:pt x="375" y="141"/>
                </a:cubicBezTo>
                <a:cubicBezTo>
                  <a:pt x="374" y="141"/>
                  <a:pt x="374" y="141"/>
                  <a:pt x="374" y="141"/>
                </a:cubicBezTo>
                <a:lnTo>
                  <a:pt x="374" y="140"/>
                </a:lnTo>
                <a:close/>
                <a:moveTo>
                  <a:pt x="520" y="89"/>
                </a:moveTo>
                <a:cubicBezTo>
                  <a:pt x="518" y="88"/>
                  <a:pt x="518" y="88"/>
                  <a:pt x="518" y="88"/>
                </a:cubicBezTo>
                <a:cubicBezTo>
                  <a:pt x="519" y="88"/>
                  <a:pt x="519" y="88"/>
                  <a:pt x="519" y="88"/>
                </a:cubicBezTo>
                <a:lnTo>
                  <a:pt x="520" y="89"/>
                </a:lnTo>
                <a:close/>
                <a:moveTo>
                  <a:pt x="136" y="70"/>
                </a:moveTo>
                <a:cubicBezTo>
                  <a:pt x="137" y="69"/>
                  <a:pt x="137" y="69"/>
                  <a:pt x="137" y="69"/>
                </a:cubicBezTo>
                <a:cubicBezTo>
                  <a:pt x="147" y="68"/>
                  <a:pt x="147" y="68"/>
                  <a:pt x="147" y="68"/>
                </a:cubicBezTo>
                <a:cubicBezTo>
                  <a:pt x="148" y="69"/>
                  <a:pt x="148" y="69"/>
                  <a:pt x="148" y="69"/>
                </a:cubicBezTo>
                <a:cubicBezTo>
                  <a:pt x="145" y="69"/>
                  <a:pt x="145" y="69"/>
                  <a:pt x="145" y="69"/>
                </a:cubicBezTo>
                <a:cubicBezTo>
                  <a:pt x="145" y="70"/>
                  <a:pt x="145" y="70"/>
                  <a:pt x="145" y="70"/>
                </a:cubicBezTo>
                <a:cubicBezTo>
                  <a:pt x="140" y="72"/>
                  <a:pt x="140" y="72"/>
                  <a:pt x="140" y="72"/>
                </a:cubicBezTo>
                <a:cubicBezTo>
                  <a:pt x="139" y="71"/>
                  <a:pt x="139" y="71"/>
                  <a:pt x="139" y="71"/>
                </a:cubicBezTo>
                <a:cubicBezTo>
                  <a:pt x="141" y="70"/>
                  <a:pt x="141" y="70"/>
                  <a:pt x="141" y="70"/>
                </a:cubicBezTo>
                <a:cubicBezTo>
                  <a:pt x="140" y="70"/>
                  <a:pt x="140" y="70"/>
                  <a:pt x="140" y="70"/>
                </a:cubicBezTo>
                <a:cubicBezTo>
                  <a:pt x="137" y="71"/>
                  <a:pt x="137" y="71"/>
                  <a:pt x="137" y="71"/>
                </a:cubicBezTo>
                <a:cubicBezTo>
                  <a:pt x="137" y="72"/>
                  <a:pt x="137" y="72"/>
                  <a:pt x="137" y="72"/>
                </a:cubicBezTo>
                <a:cubicBezTo>
                  <a:pt x="135" y="72"/>
                  <a:pt x="135" y="72"/>
                  <a:pt x="135" y="72"/>
                </a:cubicBezTo>
                <a:cubicBezTo>
                  <a:pt x="135" y="72"/>
                  <a:pt x="135" y="72"/>
                  <a:pt x="135" y="72"/>
                </a:cubicBezTo>
                <a:cubicBezTo>
                  <a:pt x="134" y="72"/>
                  <a:pt x="134" y="72"/>
                  <a:pt x="134" y="72"/>
                </a:cubicBezTo>
                <a:cubicBezTo>
                  <a:pt x="133" y="72"/>
                  <a:pt x="133" y="72"/>
                  <a:pt x="133" y="72"/>
                </a:cubicBezTo>
                <a:cubicBezTo>
                  <a:pt x="134" y="73"/>
                  <a:pt x="134" y="73"/>
                  <a:pt x="134" y="73"/>
                </a:cubicBezTo>
                <a:cubicBezTo>
                  <a:pt x="131" y="73"/>
                  <a:pt x="131" y="73"/>
                  <a:pt x="131" y="73"/>
                </a:cubicBezTo>
                <a:cubicBezTo>
                  <a:pt x="131" y="73"/>
                  <a:pt x="131" y="73"/>
                  <a:pt x="131" y="73"/>
                </a:cubicBezTo>
                <a:cubicBezTo>
                  <a:pt x="133" y="72"/>
                  <a:pt x="134" y="71"/>
                  <a:pt x="136" y="70"/>
                </a:cubicBezTo>
                <a:close/>
                <a:moveTo>
                  <a:pt x="125" y="78"/>
                </a:moveTo>
                <a:cubicBezTo>
                  <a:pt x="126" y="79"/>
                  <a:pt x="126" y="79"/>
                  <a:pt x="126" y="79"/>
                </a:cubicBezTo>
                <a:cubicBezTo>
                  <a:pt x="131" y="78"/>
                  <a:pt x="131" y="78"/>
                  <a:pt x="131" y="78"/>
                </a:cubicBezTo>
                <a:cubicBezTo>
                  <a:pt x="133" y="80"/>
                  <a:pt x="133" y="80"/>
                  <a:pt x="133" y="80"/>
                </a:cubicBezTo>
                <a:cubicBezTo>
                  <a:pt x="121" y="83"/>
                  <a:pt x="121" y="83"/>
                  <a:pt x="121" y="83"/>
                </a:cubicBezTo>
                <a:cubicBezTo>
                  <a:pt x="118" y="84"/>
                  <a:pt x="118" y="84"/>
                  <a:pt x="118" y="84"/>
                </a:cubicBezTo>
                <a:cubicBezTo>
                  <a:pt x="120" y="82"/>
                  <a:pt x="123" y="80"/>
                  <a:pt x="125" y="78"/>
                </a:cubicBezTo>
                <a:close/>
                <a:moveTo>
                  <a:pt x="93" y="109"/>
                </a:moveTo>
                <a:cubicBezTo>
                  <a:pt x="93" y="108"/>
                  <a:pt x="93" y="108"/>
                  <a:pt x="93" y="108"/>
                </a:cubicBezTo>
                <a:cubicBezTo>
                  <a:pt x="93" y="108"/>
                  <a:pt x="94" y="107"/>
                  <a:pt x="94" y="107"/>
                </a:cubicBezTo>
                <a:cubicBezTo>
                  <a:pt x="95" y="106"/>
                  <a:pt x="96" y="105"/>
                  <a:pt x="97" y="104"/>
                </a:cubicBezTo>
                <a:cubicBezTo>
                  <a:pt x="97" y="104"/>
                  <a:pt x="97" y="104"/>
                  <a:pt x="97" y="104"/>
                </a:cubicBezTo>
                <a:cubicBezTo>
                  <a:pt x="98" y="103"/>
                  <a:pt x="98" y="103"/>
                  <a:pt x="98" y="102"/>
                </a:cubicBezTo>
                <a:cubicBezTo>
                  <a:pt x="101" y="99"/>
                  <a:pt x="104" y="97"/>
                  <a:pt x="107" y="94"/>
                </a:cubicBezTo>
                <a:cubicBezTo>
                  <a:pt x="112" y="96"/>
                  <a:pt x="112" y="96"/>
                  <a:pt x="112" y="96"/>
                </a:cubicBezTo>
                <a:cubicBezTo>
                  <a:pt x="117" y="96"/>
                  <a:pt x="117" y="96"/>
                  <a:pt x="117" y="96"/>
                </a:cubicBezTo>
                <a:cubicBezTo>
                  <a:pt x="118" y="97"/>
                  <a:pt x="118" y="97"/>
                  <a:pt x="118" y="97"/>
                </a:cubicBezTo>
                <a:cubicBezTo>
                  <a:pt x="117" y="98"/>
                  <a:pt x="117" y="98"/>
                  <a:pt x="117" y="98"/>
                </a:cubicBezTo>
                <a:cubicBezTo>
                  <a:pt x="112" y="99"/>
                  <a:pt x="112" y="99"/>
                  <a:pt x="112" y="99"/>
                </a:cubicBezTo>
                <a:cubicBezTo>
                  <a:pt x="114" y="99"/>
                  <a:pt x="114" y="99"/>
                  <a:pt x="114" y="99"/>
                </a:cubicBezTo>
                <a:cubicBezTo>
                  <a:pt x="126" y="99"/>
                  <a:pt x="126" y="99"/>
                  <a:pt x="126" y="99"/>
                </a:cubicBezTo>
                <a:cubicBezTo>
                  <a:pt x="129" y="101"/>
                  <a:pt x="129" y="101"/>
                  <a:pt x="129" y="101"/>
                </a:cubicBezTo>
                <a:cubicBezTo>
                  <a:pt x="128" y="102"/>
                  <a:pt x="128" y="102"/>
                  <a:pt x="128" y="102"/>
                </a:cubicBezTo>
                <a:cubicBezTo>
                  <a:pt x="127" y="102"/>
                  <a:pt x="127" y="102"/>
                  <a:pt x="127" y="102"/>
                </a:cubicBezTo>
                <a:cubicBezTo>
                  <a:pt x="127" y="103"/>
                  <a:pt x="127" y="103"/>
                  <a:pt x="127" y="103"/>
                </a:cubicBezTo>
                <a:cubicBezTo>
                  <a:pt x="130" y="102"/>
                  <a:pt x="130" y="102"/>
                  <a:pt x="130" y="102"/>
                </a:cubicBezTo>
                <a:cubicBezTo>
                  <a:pt x="130" y="99"/>
                  <a:pt x="130" y="99"/>
                  <a:pt x="130" y="99"/>
                </a:cubicBezTo>
                <a:cubicBezTo>
                  <a:pt x="138" y="96"/>
                  <a:pt x="138" y="96"/>
                  <a:pt x="138" y="96"/>
                </a:cubicBezTo>
                <a:cubicBezTo>
                  <a:pt x="131" y="98"/>
                  <a:pt x="131" y="98"/>
                  <a:pt x="131" y="98"/>
                </a:cubicBezTo>
                <a:cubicBezTo>
                  <a:pt x="130" y="97"/>
                  <a:pt x="130" y="97"/>
                  <a:pt x="130" y="97"/>
                </a:cubicBezTo>
                <a:cubicBezTo>
                  <a:pt x="138" y="95"/>
                  <a:pt x="138" y="95"/>
                  <a:pt x="138" y="95"/>
                </a:cubicBezTo>
                <a:cubicBezTo>
                  <a:pt x="139" y="98"/>
                  <a:pt x="139" y="98"/>
                  <a:pt x="139" y="98"/>
                </a:cubicBezTo>
                <a:cubicBezTo>
                  <a:pt x="143" y="98"/>
                  <a:pt x="143" y="98"/>
                  <a:pt x="143" y="98"/>
                </a:cubicBezTo>
                <a:cubicBezTo>
                  <a:pt x="144" y="100"/>
                  <a:pt x="144" y="100"/>
                  <a:pt x="144" y="100"/>
                </a:cubicBezTo>
                <a:cubicBezTo>
                  <a:pt x="154" y="99"/>
                  <a:pt x="154" y="99"/>
                  <a:pt x="154" y="99"/>
                </a:cubicBezTo>
                <a:cubicBezTo>
                  <a:pt x="154" y="98"/>
                  <a:pt x="154" y="98"/>
                  <a:pt x="154" y="98"/>
                </a:cubicBezTo>
                <a:cubicBezTo>
                  <a:pt x="155" y="99"/>
                  <a:pt x="155" y="99"/>
                  <a:pt x="155" y="99"/>
                </a:cubicBezTo>
                <a:cubicBezTo>
                  <a:pt x="155" y="97"/>
                  <a:pt x="155" y="97"/>
                  <a:pt x="155" y="97"/>
                </a:cubicBezTo>
                <a:cubicBezTo>
                  <a:pt x="158" y="97"/>
                  <a:pt x="158" y="97"/>
                  <a:pt x="158" y="97"/>
                </a:cubicBezTo>
                <a:cubicBezTo>
                  <a:pt x="160" y="98"/>
                  <a:pt x="160" y="98"/>
                  <a:pt x="160" y="98"/>
                </a:cubicBezTo>
                <a:cubicBezTo>
                  <a:pt x="159" y="99"/>
                  <a:pt x="159" y="99"/>
                  <a:pt x="159" y="99"/>
                </a:cubicBezTo>
                <a:cubicBezTo>
                  <a:pt x="161" y="98"/>
                  <a:pt x="161" y="98"/>
                  <a:pt x="161" y="98"/>
                </a:cubicBezTo>
                <a:cubicBezTo>
                  <a:pt x="159" y="100"/>
                  <a:pt x="159" y="100"/>
                  <a:pt x="159" y="100"/>
                </a:cubicBezTo>
                <a:cubicBezTo>
                  <a:pt x="158" y="100"/>
                  <a:pt x="158" y="100"/>
                  <a:pt x="158" y="100"/>
                </a:cubicBezTo>
                <a:cubicBezTo>
                  <a:pt x="159" y="101"/>
                  <a:pt x="159" y="101"/>
                  <a:pt x="159" y="101"/>
                </a:cubicBezTo>
                <a:cubicBezTo>
                  <a:pt x="161" y="98"/>
                  <a:pt x="161" y="98"/>
                  <a:pt x="161" y="98"/>
                </a:cubicBezTo>
                <a:cubicBezTo>
                  <a:pt x="163" y="99"/>
                  <a:pt x="163" y="99"/>
                  <a:pt x="163" y="99"/>
                </a:cubicBezTo>
                <a:cubicBezTo>
                  <a:pt x="168" y="97"/>
                  <a:pt x="168" y="97"/>
                  <a:pt x="168" y="97"/>
                </a:cubicBezTo>
                <a:cubicBezTo>
                  <a:pt x="168" y="95"/>
                  <a:pt x="168" y="95"/>
                  <a:pt x="168" y="95"/>
                </a:cubicBezTo>
                <a:cubicBezTo>
                  <a:pt x="165" y="96"/>
                  <a:pt x="165" y="96"/>
                  <a:pt x="165" y="96"/>
                </a:cubicBezTo>
                <a:cubicBezTo>
                  <a:pt x="170" y="94"/>
                  <a:pt x="170" y="94"/>
                  <a:pt x="170" y="94"/>
                </a:cubicBezTo>
                <a:cubicBezTo>
                  <a:pt x="165" y="92"/>
                  <a:pt x="165" y="92"/>
                  <a:pt x="165" y="92"/>
                </a:cubicBezTo>
                <a:cubicBezTo>
                  <a:pt x="168" y="90"/>
                  <a:pt x="168" y="90"/>
                  <a:pt x="168" y="90"/>
                </a:cubicBezTo>
                <a:cubicBezTo>
                  <a:pt x="167" y="89"/>
                  <a:pt x="167" y="89"/>
                  <a:pt x="167" y="89"/>
                </a:cubicBezTo>
                <a:cubicBezTo>
                  <a:pt x="169" y="88"/>
                  <a:pt x="169" y="88"/>
                  <a:pt x="169" y="88"/>
                </a:cubicBezTo>
                <a:cubicBezTo>
                  <a:pt x="171" y="88"/>
                  <a:pt x="171" y="88"/>
                  <a:pt x="171" y="88"/>
                </a:cubicBezTo>
                <a:cubicBezTo>
                  <a:pt x="171" y="87"/>
                  <a:pt x="171" y="87"/>
                  <a:pt x="171" y="87"/>
                </a:cubicBezTo>
                <a:cubicBezTo>
                  <a:pt x="174" y="86"/>
                  <a:pt x="174" y="86"/>
                  <a:pt x="174" y="86"/>
                </a:cubicBezTo>
                <a:cubicBezTo>
                  <a:pt x="177" y="88"/>
                  <a:pt x="177" y="88"/>
                  <a:pt x="177" y="88"/>
                </a:cubicBezTo>
                <a:cubicBezTo>
                  <a:pt x="176" y="89"/>
                  <a:pt x="176" y="89"/>
                  <a:pt x="176" y="89"/>
                </a:cubicBezTo>
                <a:cubicBezTo>
                  <a:pt x="177" y="92"/>
                  <a:pt x="177" y="92"/>
                  <a:pt x="177" y="92"/>
                </a:cubicBezTo>
                <a:cubicBezTo>
                  <a:pt x="175" y="91"/>
                  <a:pt x="175" y="91"/>
                  <a:pt x="175" y="91"/>
                </a:cubicBezTo>
                <a:cubicBezTo>
                  <a:pt x="176" y="92"/>
                  <a:pt x="176" y="92"/>
                  <a:pt x="176" y="92"/>
                </a:cubicBezTo>
                <a:cubicBezTo>
                  <a:pt x="173" y="93"/>
                  <a:pt x="173" y="93"/>
                  <a:pt x="173" y="93"/>
                </a:cubicBezTo>
                <a:cubicBezTo>
                  <a:pt x="177" y="94"/>
                  <a:pt x="177" y="94"/>
                  <a:pt x="177" y="94"/>
                </a:cubicBezTo>
                <a:cubicBezTo>
                  <a:pt x="175" y="94"/>
                  <a:pt x="175" y="94"/>
                  <a:pt x="175" y="94"/>
                </a:cubicBezTo>
                <a:cubicBezTo>
                  <a:pt x="176" y="96"/>
                  <a:pt x="176" y="96"/>
                  <a:pt x="176" y="96"/>
                </a:cubicBezTo>
                <a:cubicBezTo>
                  <a:pt x="175" y="98"/>
                  <a:pt x="175" y="98"/>
                  <a:pt x="175" y="98"/>
                </a:cubicBezTo>
                <a:cubicBezTo>
                  <a:pt x="179" y="94"/>
                  <a:pt x="179" y="94"/>
                  <a:pt x="179" y="94"/>
                </a:cubicBezTo>
                <a:cubicBezTo>
                  <a:pt x="181" y="96"/>
                  <a:pt x="181" y="96"/>
                  <a:pt x="181" y="96"/>
                </a:cubicBezTo>
                <a:cubicBezTo>
                  <a:pt x="181" y="98"/>
                  <a:pt x="181" y="98"/>
                  <a:pt x="181" y="98"/>
                </a:cubicBezTo>
                <a:cubicBezTo>
                  <a:pt x="180" y="97"/>
                  <a:pt x="180" y="97"/>
                  <a:pt x="180" y="97"/>
                </a:cubicBezTo>
                <a:cubicBezTo>
                  <a:pt x="178" y="99"/>
                  <a:pt x="178" y="99"/>
                  <a:pt x="178" y="99"/>
                </a:cubicBezTo>
                <a:cubicBezTo>
                  <a:pt x="179" y="101"/>
                  <a:pt x="179" y="101"/>
                  <a:pt x="179" y="101"/>
                </a:cubicBezTo>
                <a:cubicBezTo>
                  <a:pt x="181" y="101"/>
                  <a:pt x="181" y="101"/>
                  <a:pt x="181" y="101"/>
                </a:cubicBezTo>
                <a:cubicBezTo>
                  <a:pt x="187" y="96"/>
                  <a:pt x="187" y="96"/>
                  <a:pt x="187" y="96"/>
                </a:cubicBezTo>
                <a:cubicBezTo>
                  <a:pt x="190" y="96"/>
                  <a:pt x="190" y="96"/>
                  <a:pt x="190" y="96"/>
                </a:cubicBezTo>
                <a:cubicBezTo>
                  <a:pt x="189" y="96"/>
                  <a:pt x="189" y="96"/>
                  <a:pt x="189" y="96"/>
                </a:cubicBezTo>
                <a:cubicBezTo>
                  <a:pt x="190" y="95"/>
                  <a:pt x="190" y="95"/>
                  <a:pt x="190" y="95"/>
                </a:cubicBezTo>
                <a:cubicBezTo>
                  <a:pt x="189" y="94"/>
                  <a:pt x="189" y="94"/>
                  <a:pt x="189" y="94"/>
                </a:cubicBezTo>
                <a:cubicBezTo>
                  <a:pt x="191" y="93"/>
                  <a:pt x="191" y="93"/>
                  <a:pt x="191" y="93"/>
                </a:cubicBezTo>
                <a:cubicBezTo>
                  <a:pt x="197" y="93"/>
                  <a:pt x="197" y="93"/>
                  <a:pt x="197" y="93"/>
                </a:cubicBezTo>
                <a:cubicBezTo>
                  <a:pt x="197" y="95"/>
                  <a:pt x="197" y="95"/>
                  <a:pt x="197" y="95"/>
                </a:cubicBezTo>
                <a:cubicBezTo>
                  <a:pt x="198" y="95"/>
                  <a:pt x="198" y="95"/>
                  <a:pt x="198" y="95"/>
                </a:cubicBezTo>
                <a:cubicBezTo>
                  <a:pt x="197" y="96"/>
                  <a:pt x="197" y="96"/>
                  <a:pt x="197" y="96"/>
                </a:cubicBezTo>
                <a:cubicBezTo>
                  <a:pt x="197" y="97"/>
                  <a:pt x="197" y="97"/>
                  <a:pt x="197" y="97"/>
                </a:cubicBezTo>
                <a:cubicBezTo>
                  <a:pt x="194" y="97"/>
                  <a:pt x="194" y="97"/>
                  <a:pt x="194" y="97"/>
                </a:cubicBezTo>
                <a:cubicBezTo>
                  <a:pt x="195" y="98"/>
                  <a:pt x="195" y="98"/>
                  <a:pt x="195" y="98"/>
                </a:cubicBezTo>
                <a:cubicBezTo>
                  <a:pt x="194" y="99"/>
                  <a:pt x="194" y="99"/>
                  <a:pt x="194" y="99"/>
                </a:cubicBezTo>
                <a:cubicBezTo>
                  <a:pt x="194" y="101"/>
                  <a:pt x="194" y="101"/>
                  <a:pt x="194" y="101"/>
                </a:cubicBezTo>
                <a:cubicBezTo>
                  <a:pt x="189" y="104"/>
                  <a:pt x="189" y="104"/>
                  <a:pt x="189" y="104"/>
                </a:cubicBezTo>
                <a:cubicBezTo>
                  <a:pt x="187" y="104"/>
                  <a:pt x="187" y="104"/>
                  <a:pt x="187" y="104"/>
                </a:cubicBezTo>
                <a:cubicBezTo>
                  <a:pt x="186" y="103"/>
                  <a:pt x="186" y="103"/>
                  <a:pt x="186" y="103"/>
                </a:cubicBezTo>
                <a:cubicBezTo>
                  <a:pt x="185" y="105"/>
                  <a:pt x="185" y="105"/>
                  <a:pt x="185" y="105"/>
                </a:cubicBezTo>
                <a:cubicBezTo>
                  <a:pt x="180" y="104"/>
                  <a:pt x="180" y="104"/>
                  <a:pt x="180" y="104"/>
                </a:cubicBezTo>
                <a:cubicBezTo>
                  <a:pt x="179" y="104"/>
                  <a:pt x="179" y="104"/>
                  <a:pt x="179" y="104"/>
                </a:cubicBezTo>
                <a:cubicBezTo>
                  <a:pt x="179" y="105"/>
                  <a:pt x="179" y="105"/>
                  <a:pt x="179" y="105"/>
                </a:cubicBezTo>
                <a:cubicBezTo>
                  <a:pt x="174" y="108"/>
                  <a:pt x="174" y="108"/>
                  <a:pt x="174" y="108"/>
                </a:cubicBezTo>
                <a:cubicBezTo>
                  <a:pt x="169" y="106"/>
                  <a:pt x="169" y="106"/>
                  <a:pt x="169" y="106"/>
                </a:cubicBezTo>
                <a:cubicBezTo>
                  <a:pt x="170" y="108"/>
                  <a:pt x="170" y="108"/>
                  <a:pt x="170" y="108"/>
                </a:cubicBezTo>
                <a:cubicBezTo>
                  <a:pt x="175" y="108"/>
                  <a:pt x="175" y="108"/>
                  <a:pt x="175" y="108"/>
                </a:cubicBezTo>
                <a:cubicBezTo>
                  <a:pt x="169" y="112"/>
                  <a:pt x="169" y="112"/>
                  <a:pt x="169" y="112"/>
                </a:cubicBezTo>
                <a:cubicBezTo>
                  <a:pt x="164" y="112"/>
                  <a:pt x="164" y="112"/>
                  <a:pt x="164" y="112"/>
                </a:cubicBezTo>
                <a:cubicBezTo>
                  <a:pt x="161" y="115"/>
                  <a:pt x="161" y="115"/>
                  <a:pt x="161" y="115"/>
                </a:cubicBezTo>
                <a:cubicBezTo>
                  <a:pt x="160" y="115"/>
                  <a:pt x="160" y="115"/>
                  <a:pt x="160" y="115"/>
                </a:cubicBezTo>
                <a:cubicBezTo>
                  <a:pt x="160" y="116"/>
                  <a:pt x="160" y="116"/>
                  <a:pt x="160" y="116"/>
                </a:cubicBezTo>
                <a:cubicBezTo>
                  <a:pt x="154" y="117"/>
                  <a:pt x="154" y="117"/>
                  <a:pt x="154" y="117"/>
                </a:cubicBezTo>
                <a:cubicBezTo>
                  <a:pt x="155" y="118"/>
                  <a:pt x="155" y="118"/>
                  <a:pt x="155" y="118"/>
                </a:cubicBezTo>
                <a:cubicBezTo>
                  <a:pt x="153" y="118"/>
                  <a:pt x="153" y="118"/>
                  <a:pt x="153" y="118"/>
                </a:cubicBezTo>
                <a:cubicBezTo>
                  <a:pt x="152" y="120"/>
                  <a:pt x="152" y="120"/>
                  <a:pt x="152" y="120"/>
                </a:cubicBezTo>
                <a:cubicBezTo>
                  <a:pt x="151" y="119"/>
                  <a:pt x="151" y="119"/>
                  <a:pt x="151" y="119"/>
                </a:cubicBezTo>
                <a:cubicBezTo>
                  <a:pt x="148" y="121"/>
                  <a:pt x="148" y="121"/>
                  <a:pt x="148" y="121"/>
                </a:cubicBezTo>
                <a:cubicBezTo>
                  <a:pt x="145" y="122"/>
                  <a:pt x="145" y="122"/>
                  <a:pt x="145" y="122"/>
                </a:cubicBezTo>
                <a:cubicBezTo>
                  <a:pt x="146" y="123"/>
                  <a:pt x="146" y="123"/>
                  <a:pt x="146" y="123"/>
                </a:cubicBezTo>
                <a:cubicBezTo>
                  <a:pt x="142" y="126"/>
                  <a:pt x="142" y="126"/>
                  <a:pt x="142" y="126"/>
                </a:cubicBezTo>
                <a:cubicBezTo>
                  <a:pt x="138" y="131"/>
                  <a:pt x="138" y="131"/>
                  <a:pt x="138" y="131"/>
                </a:cubicBezTo>
                <a:cubicBezTo>
                  <a:pt x="138" y="133"/>
                  <a:pt x="138" y="133"/>
                  <a:pt x="138" y="133"/>
                </a:cubicBezTo>
                <a:cubicBezTo>
                  <a:pt x="139" y="132"/>
                  <a:pt x="139" y="132"/>
                  <a:pt x="139" y="132"/>
                </a:cubicBezTo>
                <a:cubicBezTo>
                  <a:pt x="142" y="132"/>
                  <a:pt x="142" y="132"/>
                  <a:pt x="142" y="132"/>
                </a:cubicBezTo>
                <a:cubicBezTo>
                  <a:pt x="140" y="137"/>
                  <a:pt x="140" y="137"/>
                  <a:pt x="140" y="137"/>
                </a:cubicBezTo>
                <a:cubicBezTo>
                  <a:pt x="138" y="139"/>
                  <a:pt x="138" y="139"/>
                  <a:pt x="138" y="139"/>
                </a:cubicBezTo>
                <a:cubicBezTo>
                  <a:pt x="144" y="137"/>
                  <a:pt x="144" y="137"/>
                  <a:pt x="144" y="137"/>
                </a:cubicBezTo>
                <a:cubicBezTo>
                  <a:pt x="148" y="139"/>
                  <a:pt x="148" y="139"/>
                  <a:pt x="148" y="139"/>
                </a:cubicBezTo>
                <a:cubicBezTo>
                  <a:pt x="150" y="142"/>
                  <a:pt x="150" y="142"/>
                  <a:pt x="150" y="142"/>
                </a:cubicBezTo>
                <a:cubicBezTo>
                  <a:pt x="155" y="145"/>
                  <a:pt x="155" y="145"/>
                  <a:pt x="155" y="145"/>
                </a:cubicBezTo>
                <a:cubicBezTo>
                  <a:pt x="153" y="147"/>
                  <a:pt x="153" y="147"/>
                  <a:pt x="153" y="147"/>
                </a:cubicBezTo>
                <a:cubicBezTo>
                  <a:pt x="155" y="145"/>
                  <a:pt x="155" y="145"/>
                  <a:pt x="155" y="145"/>
                </a:cubicBezTo>
                <a:cubicBezTo>
                  <a:pt x="163" y="145"/>
                  <a:pt x="163" y="145"/>
                  <a:pt x="163" y="145"/>
                </a:cubicBezTo>
                <a:cubicBezTo>
                  <a:pt x="158" y="154"/>
                  <a:pt x="158" y="154"/>
                  <a:pt x="158" y="154"/>
                </a:cubicBezTo>
                <a:cubicBezTo>
                  <a:pt x="159" y="156"/>
                  <a:pt x="159" y="156"/>
                  <a:pt x="159" y="156"/>
                </a:cubicBezTo>
                <a:cubicBezTo>
                  <a:pt x="157" y="157"/>
                  <a:pt x="157" y="157"/>
                  <a:pt x="157" y="157"/>
                </a:cubicBezTo>
                <a:cubicBezTo>
                  <a:pt x="159" y="157"/>
                  <a:pt x="159" y="157"/>
                  <a:pt x="159" y="157"/>
                </a:cubicBezTo>
                <a:cubicBezTo>
                  <a:pt x="160" y="160"/>
                  <a:pt x="160" y="160"/>
                  <a:pt x="160" y="160"/>
                </a:cubicBezTo>
                <a:cubicBezTo>
                  <a:pt x="158" y="161"/>
                  <a:pt x="158" y="161"/>
                  <a:pt x="158" y="161"/>
                </a:cubicBezTo>
                <a:cubicBezTo>
                  <a:pt x="161" y="160"/>
                  <a:pt x="161" y="160"/>
                  <a:pt x="161" y="160"/>
                </a:cubicBezTo>
                <a:cubicBezTo>
                  <a:pt x="162" y="161"/>
                  <a:pt x="162" y="161"/>
                  <a:pt x="162" y="161"/>
                </a:cubicBezTo>
                <a:cubicBezTo>
                  <a:pt x="164" y="159"/>
                  <a:pt x="164" y="159"/>
                  <a:pt x="164" y="159"/>
                </a:cubicBezTo>
                <a:cubicBezTo>
                  <a:pt x="165" y="160"/>
                  <a:pt x="165" y="160"/>
                  <a:pt x="165" y="160"/>
                </a:cubicBezTo>
                <a:cubicBezTo>
                  <a:pt x="166" y="159"/>
                  <a:pt x="166" y="159"/>
                  <a:pt x="166" y="159"/>
                </a:cubicBezTo>
                <a:cubicBezTo>
                  <a:pt x="165" y="158"/>
                  <a:pt x="165" y="158"/>
                  <a:pt x="165" y="158"/>
                </a:cubicBezTo>
                <a:cubicBezTo>
                  <a:pt x="169" y="157"/>
                  <a:pt x="169" y="157"/>
                  <a:pt x="169" y="157"/>
                </a:cubicBezTo>
                <a:cubicBezTo>
                  <a:pt x="168" y="155"/>
                  <a:pt x="168" y="155"/>
                  <a:pt x="168" y="155"/>
                </a:cubicBezTo>
                <a:cubicBezTo>
                  <a:pt x="170" y="150"/>
                  <a:pt x="170" y="150"/>
                  <a:pt x="170" y="150"/>
                </a:cubicBezTo>
                <a:cubicBezTo>
                  <a:pt x="169" y="148"/>
                  <a:pt x="169" y="148"/>
                  <a:pt x="169" y="148"/>
                </a:cubicBezTo>
                <a:cubicBezTo>
                  <a:pt x="182" y="141"/>
                  <a:pt x="182" y="141"/>
                  <a:pt x="182" y="141"/>
                </a:cubicBezTo>
                <a:cubicBezTo>
                  <a:pt x="182" y="140"/>
                  <a:pt x="182" y="140"/>
                  <a:pt x="182" y="140"/>
                </a:cubicBezTo>
                <a:cubicBezTo>
                  <a:pt x="181" y="141"/>
                  <a:pt x="181" y="141"/>
                  <a:pt x="181" y="141"/>
                </a:cubicBezTo>
                <a:cubicBezTo>
                  <a:pt x="183" y="134"/>
                  <a:pt x="183" y="134"/>
                  <a:pt x="183" y="134"/>
                </a:cubicBezTo>
                <a:cubicBezTo>
                  <a:pt x="180" y="132"/>
                  <a:pt x="180" y="132"/>
                  <a:pt x="180" y="132"/>
                </a:cubicBezTo>
                <a:cubicBezTo>
                  <a:pt x="181" y="131"/>
                  <a:pt x="181" y="131"/>
                  <a:pt x="181" y="131"/>
                </a:cubicBezTo>
                <a:cubicBezTo>
                  <a:pt x="184" y="130"/>
                  <a:pt x="184" y="130"/>
                  <a:pt x="184" y="130"/>
                </a:cubicBezTo>
                <a:cubicBezTo>
                  <a:pt x="185" y="129"/>
                  <a:pt x="185" y="129"/>
                  <a:pt x="185" y="129"/>
                </a:cubicBezTo>
                <a:cubicBezTo>
                  <a:pt x="187" y="129"/>
                  <a:pt x="187" y="129"/>
                  <a:pt x="187" y="129"/>
                </a:cubicBezTo>
                <a:cubicBezTo>
                  <a:pt x="186" y="128"/>
                  <a:pt x="186" y="128"/>
                  <a:pt x="186" y="128"/>
                </a:cubicBezTo>
                <a:cubicBezTo>
                  <a:pt x="187" y="127"/>
                  <a:pt x="187" y="127"/>
                  <a:pt x="187" y="127"/>
                </a:cubicBezTo>
                <a:cubicBezTo>
                  <a:pt x="186" y="127"/>
                  <a:pt x="186" y="127"/>
                  <a:pt x="186" y="127"/>
                </a:cubicBezTo>
                <a:cubicBezTo>
                  <a:pt x="187" y="127"/>
                  <a:pt x="187" y="127"/>
                  <a:pt x="187" y="127"/>
                </a:cubicBezTo>
                <a:cubicBezTo>
                  <a:pt x="187" y="125"/>
                  <a:pt x="187" y="125"/>
                  <a:pt x="187" y="125"/>
                </a:cubicBezTo>
                <a:cubicBezTo>
                  <a:pt x="188" y="125"/>
                  <a:pt x="188" y="125"/>
                  <a:pt x="188" y="125"/>
                </a:cubicBezTo>
                <a:cubicBezTo>
                  <a:pt x="187" y="124"/>
                  <a:pt x="187" y="124"/>
                  <a:pt x="187" y="124"/>
                </a:cubicBezTo>
                <a:cubicBezTo>
                  <a:pt x="191" y="121"/>
                  <a:pt x="191" y="121"/>
                  <a:pt x="191" y="121"/>
                </a:cubicBezTo>
                <a:cubicBezTo>
                  <a:pt x="189" y="121"/>
                  <a:pt x="189" y="121"/>
                  <a:pt x="189" y="121"/>
                </a:cubicBezTo>
                <a:cubicBezTo>
                  <a:pt x="190" y="119"/>
                  <a:pt x="190" y="119"/>
                  <a:pt x="190" y="119"/>
                </a:cubicBezTo>
                <a:cubicBezTo>
                  <a:pt x="192" y="118"/>
                  <a:pt x="192" y="118"/>
                  <a:pt x="192" y="118"/>
                </a:cubicBezTo>
                <a:cubicBezTo>
                  <a:pt x="198" y="119"/>
                  <a:pt x="198" y="119"/>
                  <a:pt x="198" y="119"/>
                </a:cubicBezTo>
                <a:cubicBezTo>
                  <a:pt x="202" y="118"/>
                  <a:pt x="202" y="118"/>
                  <a:pt x="202" y="118"/>
                </a:cubicBezTo>
                <a:cubicBezTo>
                  <a:pt x="204" y="119"/>
                  <a:pt x="204" y="119"/>
                  <a:pt x="204" y="119"/>
                </a:cubicBezTo>
                <a:cubicBezTo>
                  <a:pt x="203" y="121"/>
                  <a:pt x="203" y="121"/>
                  <a:pt x="203" y="121"/>
                </a:cubicBezTo>
                <a:cubicBezTo>
                  <a:pt x="205" y="120"/>
                  <a:pt x="205" y="120"/>
                  <a:pt x="205" y="120"/>
                </a:cubicBezTo>
                <a:cubicBezTo>
                  <a:pt x="204" y="122"/>
                  <a:pt x="204" y="122"/>
                  <a:pt x="204" y="122"/>
                </a:cubicBezTo>
                <a:cubicBezTo>
                  <a:pt x="206" y="121"/>
                  <a:pt x="206" y="121"/>
                  <a:pt x="206" y="121"/>
                </a:cubicBezTo>
                <a:cubicBezTo>
                  <a:pt x="205" y="122"/>
                  <a:pt x="205" y="122"/>
                  <a:pt x="205" y="122"/>
                </a:cubicBezTo>
                <a:cubicBezTo>
                  <a:pt x="205" y="123"/>
                  <a:pt x="205" y="123"/>
                  <a:pt x="205" y="123"/>
                </a:cubicBezTo>
                <a:cubicBezTo>
                  <a:pt x="210" y="124"/>
                  <a:pt x="210" y="124"/>
                  <a:pt x="210" y="124"/>
                </a:cubicBezTo>
                <a:cubicBezTo>
                  <a:pt x="208" y="125"/>
                  <a:pt x="208" y="125"/>
                  <a:pt x="208" y="125"/>
                </a:cubicBezTo>
                <a:cubicBezTo>
                  <a:pt x="208" y="127"/>
                  <a:pt x="208" y="127"/>
                  <a:pt x="208" y="127"/>
                </a:cubicBezTo>
                <a:cubicBezTo>
                  <a:pt x="203" y="127"/>
                  <a:pt x="203" y="127"/>
                  <a:pt x="203" y="127"/>
                </a:cubicBezTo>
                <a:cubicBezTo>
                  <a:pt x="207" y="128"/>
                  <a:pt x="207" y="128"/>
                  <a:pt x="207" y="128"/>
                </a:cubicBezTo>
                <a:cubicBezTo>
                  <a:pt x="207" y="129"/>
                  <a:pt x="207" y="129"/>
                  <a:pt x="207" y="129"/>
                </a:cubicBezTo>
                <a:cubicBezTo>
                  <a:pt x="206" y="130"/>
                  <a:pt x="206" y="130"/>
                  <a:pt x="206" y="130"/>
                </a:cubicBezTo>
                <a:cubicBezTo>
                  <a:pt x="207" y="130"/>
                  <a:pt x="207" y="130"/>
                  <a:pt x="207" y="130"/>
                </a:cubicBezTo>
                <a:cubicBezTo>
                  <a:pt x="206" y="130"/>
                  <a:pt x="206" y="130"/>
                  <a:pt x="206" y="130"/>
                </a:cubicBezTo>
                <a:cubicBezTo>
                  <a:pt x="206" y="131"/>
                  <a:pt x="206" y="131"/>
                  <a:pt x="206" y="131"/>
                </a:cubicBezTo>
                <a:cubicBezTo>
                  <a:pt x="204" y="131"/>
                  <a:pt x="204" y="131"/>
                  <a:pt x="204" y="131"/>
                </a:cubicBezTo>
                <a:cubicBezTo>
                  <a:pt x="201" y="133"/>
                  <a:pt x="201" y="133"/>
                  <a:pt x="201" y="133"/>
                </a:cubicBezTo>
                <a:cubicBezTo>
                  <a:pt x="208" y="131"/>
                  <a:pt x="208" y="131"/>
                  <a:pt x="208" y="131"/>
                </a:cubicBezTo>
                <a:cubicBezTo>
                  <a:pt x="207" y="134"/>
                  <a:pt x="207" y="134"/>
                  <a:pt x="207" y="134"/>
                </a:cubicBezTo>
                <a:cubicBezTo>
                  <a:pt x="204" y="135"/>
                  <a:pt x="204" y="135"/>
                  <a:pt x="204" y="135"/>
                </a:cubicBezTo>
                <a:cubicBezTo>
                  <a:pt x="207" y="134"/>
                  <a:pt x="207" y="134"/>
                  <a:pt x="207" y="134"/>
                </a:cubicBezTo>
                <a:cubicBezTo>
                  <a:pt x="209" y="132"/>
                  <a:pt x="209" y="132"/>
                  <a:pt x="209" y="132"/>
                </a:cubicBezTo>
                <a:cubicBezTo>
                  <a:pt x="209" y="134"/>
                  <a:pt x="209" y="134"/>
                  <a:pt x="209" y="134"/>
                </a:cubicBezTo>
                <a:cubicBezTo>
                  <a:pt x="214" y="132"/>
                  <a:pt x="214" y="132"/>
                  <a:pt x="214" y="132"/>
                </a:cubicBezTo>
                <a:cubicBezTo>
                  <a:pt x="214" y="133"/>
                  <a:pt x="214" y="133"/>
                  <a:pt x="214" y="133"/>
                </a:cubicBezTo>
                <a:cubicBezTo>
                  <a:pt x="215" y="132"/>
                  <a:pt x="215" y="132"/>
                  <a:pt x="215" y="132"/>
                </a:cubicBezTo>
                <a:cubicBezTo>
                  <a:pt x="215" y="131"/>
                  <a:pt x="215" y="131"/>
                  <a:pt x="215" y="131"/>
                </a:cubicBezTo>
                <a:cubicBezTo>
                  <a:pt x="218" y="129"/>
                  <a:pt x="218" y="129"/>
                  <a:pt x="218" y="129"/>
                </a:cubicBezTo>
                <a:cubicBezTo>
                  <a:pt x="218" y="128"/>
                  <a:pt x="218" y="128"/>
                  <a:pt x="218" y="128"/>
                </a:cubicBezTo>
                <a:cubicBezTo>
                  <a:pt x="221" y="126"/>
                  <a:pt x="221" y="126"/>
                  <a:pt x="221" y="126"/>
                </a:cubicBezTo>
                <a:cubicBezTo>
                  <a:pt x="221" y="128"/>
                  <a:pt x="221" y="128"/>
                  <a:pt x="221" y="128"/>
                </a:cubicBezTo>
                <a:cubicBezTo>
                  <a:pt x="222" y="129"/>
                  <a:pt x="222" y="129"/>
                  <a:pt x="222" y="129"/>
                </a:cubicBezTo>
                <a:cubicBezTo>
                  <a:pt x="221" y="129"/>
                  <a:pt x="221" y="129"/>
                  <a:pt x="221" y="129"/>
                </a:cubicBezTo>
                <a:cubicBezTo>
                  <a:pt x="223" y="130"/>
                  <a:pt x="223" y="130"/>
                  <a:pt x="223" y="130"/>
                </a:cubicBezTo>
                <a:cubicBezTo>
                  <a:pt x="220" y="131"/>
                  <a:pt x="220" y="131"/>
                  <a:pt x="220" y="131"/>
                </a:cubicBezTo>
                <a:cubicBezTo>
                  <a:pt x="223" y="131"/>
                  <a:pt x="223" y="131"/>
                  <a:pt x="223" y="131"/>
                </a:cubicBezTo>
                <a:cubicBezTo>
                  <a:pt x="223" y="132"/>
                  <a:pt x="223" y="132"/>
                  <a:pt x="223" y="132"/>
                </a:cubicBezTo>
                <a:cubicBezTo>
                  <a:pt x="221" y="133"/>
                  <a:pt x="221" y="133"/>
                  <a:pt x="221" y="133"/>
                </a:cubicBezTo>
                <a:cubicBezTo>
                  <a:pt x="223" y="133"/>
                  <a:pt x="223" y="133"/>
                  <a:pt x="223" y="133"/>
                </a:cubicBezTo>
                <a:cubicBezTo>
                  <a:pt x="221" y="135"/>
                  <a:pt x="221" y="135"/>
                  <a:pt x="221" y="135"/>
                </a:cubicBezTo>
                <a:cubicBezTo>
                  <a:pt x="223" y="134"/>
                  <a:pt x="223" y="134"/>
                  <a:pt x="223" y="134"/>
                </a:cubicBezTo>
                <a:cubicBezTo>
                  <a:pt x="222" y="135"/>
                  <a:pt x="222" y="135"/>
                  <a:pt x="222" y="135"/>
                </a:cubicBezTo>
                <a:cubicBezTo>
                  <a:pt x="224" y="136"/>
                  <a:pt x="224" y="136"/>
                  <a:pt x="224" y="136"/>
                </a:cubicBezTo>
                <a:cubicBezTo>
                  <a:pt x="222" y="137"/>
                  <a:pt x="222" y="137"/>
                  <a:pt x="222" y="137"/>
                </a:cubicBezTo>
                <a:cubicBezTo>
                  <a:pt x="224" y="138"/>
                  <a:pt x="224" y="138"/>
                  <a:pt x="224" y="138"/>
                </a:cubicBezTo>
                <a:cubicBezTo>
                  <a:pt x="223" y="139"/>
                  <a:pt x="223" y="139"/>
                  <a:pt x="223" y="139"/>
                </a:cubicBezTo>
                <a:cubicBezTo>
                  <a:pt x="219" y="140"/>
                  <a:pt x="219" y="140"/>
                  <a:pt x="219" y="140"/>
                </a:cubicBezTo>
                <a:cubicBezTo>
                  <a:pt x="222" y="140"/>
                  <a:pt x="222" y="140"/>
                  <a:pt x="222" y="140"/>
                </a:cubicBezTo>
                <a:cubicBezTo>
                  <a:pt x="221" y="141"/>
                  <a:pt x="221" y="141"/>
                  <a:pt x="221" y="141"/>
                </a:cubicBezTo>
                <a:cubicBezTo>
                  <a:pt x="225" y="143"/>
                  <a:pt x="225" y="143"/>
                  <a:pt x="225" y="143"/>
                </a:cubicBezTo>
                <a:cubicBezTo>
                  <a:pt x="224" y="145"/>
                  <a:pt x="224" y="145"/>
                  <a:pt x="224" y="145"/>
                </a:cubicBezTo>
                <a:cubicBezTo>
                  <a:pt x="226" y="145"/>
                  <a:pt x="226" y="145"/>
                  <a:pt x="226" y="145"/>
                </a:cubicBezTo>
                <a:cubicBezTo>
                  <a:pt x="225" y="146"/>
                  <a:pt x="225" y="146"/>
                  <a:pt x="225" y="146"/>
                </a:cubicBezTo>
                <a:cubicBezTo>
                  <a:pt x="227" y="145"/>
                  <a:pt x="227" y="145"/>
                  <a:pt x="227" y="145"/>
                </a:cubicBezTo>
                <a:cubicBezTo>
                  <a:pt x="231" y="148"/>
                  <a:pt x="231" y="148"/>
                  <a:pt x="231" y="148"/>
                </a:cubicBezTo>
                <a:cubicBezTo>
                  <a:pt x="222" y="151"/>
                  <a:pt x="222" y="151"/>
                  <a:pt x="222" y="151"/>
                </a:cubicBezTo>
                <a:cubicBezTo>
                  <a:pt x="219" y="151"/>
                  <a:pt x="219" y="151"/>
                  <a:pt x="219" y="151"/>
                </a:cubicBezTo>
                <a:cubicBezTo>
                  <a:pt x="221" y="152"/>
                  <a:pt x="221" y="152"/>
                  <a:pt x="221" y="152"/>
                </a:cubicBezTo>
                <a:cubicBezTo>
                  <a:pt x="221" y="152"/>
                  <a:pt x="221" y="152"/>
                  <a:pt x="221" y="152"/>
                </a:cubicBezTo>
                <a:cubicBezTo>
                  <a:pt x="229" y="149"/>
                  <a:pt x="229" y="149"/>
                  <a:pt x="229" y="149"/>
                </a:cubicBezTo>
                <a:cubicBezTo>
                  <a:pt x="227" y="149"/>
                  <a:pt x="227" y="149"/>
                  <a:pt x="227" y="149"/>
                </a:cubicBezTo>
                <a:cubicBezTo>
                  <a:pt x="231" y="149"/>
                  <a:pt x="231" y="149"/>
                  <a:pt x="231" y="149"/>
                </a:cubicBezTo>
                <a:cubicBezTo>
                  <a:pt x="229" y="152"/>
                  <a:pt x="229" y="152"/>
                  <a:pt x="229" y="152"/>
                </a:cubicBezTo>
                <a:cubicBezTo>
                  <a:pt x="231" y="151"/>
                  <a:pt x="231" y="151"/>
                  <a:pt x="231" y="151"/>
                </a:cubicBezTo>
                <a:cubicBezTo>
                  <a:pt x="234" y="151"/>
                  <a:pt x="234" y="151"/>
                  <a:pt x="234" y="151"/>
                </a:cubicBezTo>
                <a:cubicBezTo>
                  <a:pt x="234" y="153"/>
                  <a:pt x="234" y="153"/>
                  <a:pt x="234" y="153"/>
                </a:cubicBezTo>
                <a:cubicBezTo>
                  <a:pt x="232" y="153"/>
                  <a:pt x="232" y="153"/>
                  <a:pt x="232" y="153"/>
                </a:cubicBezTo>
                <a:cubicBezTo>
                  <a:pt x="233" y="155"/>
                  <a:pt x="233" y="155"/>
                  <a:pt x="233" y="155"/>
                </a:cubicBezTo>
                <a:cubicBezTo>
                  <a:pt x="232" y="155"/>
                  <a:pt x="232" y="155"/>
                  <a:pt x="232" y="155"/>
                </a:cubicBezTo>
                <a:cubicBezTo>
                  <a:pt x="233" y="156"/>
                  <a:pt x="233" y="156"/>
                  <a:pt x="233" y="156"/>
                </a:cubicBezTo>
                <a:cubicBezTo>
                  <a:pt x="232" y="156"/>
                  <a:pt x="232" y="156"/>
                  <a:pt x="232" y="156"/>
                </a:cubicBezTo>
                <a:cubicBezTo>
                  <a:pt x="232" y="157"/>
                  <a:pt x="232" y="157"/>
                  <a:pt x="232" y="157"/>
                </a:cubicBezTo>
                <a:cubicBezTo>
                  <a:pt x="229" y="159"/>
                  <a:pt x="229" y="159"/>
                  <a:pt x="229" y="159"/>
                </a:cubicBezTo>
                <a:cubicBezTo>
                  <a:pt x="223" y="160"/>
                  <a:pt x="223" y="160"/>
                  <a:pt x="223" y="160"/>
                </a:cubicBezTo>
                <a:cubicBezTo>
                  <a:pt x="217" y="164"/>
                  <a:pt x="217" y="164"/>
                  <a:pt x="217" y="164"/>
                </a:cubicBezTo>
                <a:cubicBezTo>
                  <a:pt x="199" y="164"/>
                  <a:pt x="199" y="164"/>
                  <a:pt x="199" y="164"/>
                </a:cubicBezTo>
                <a:cubicBezTo>
                  <a:pt x="195" y="168"/>
                  <a:pt x="195" y="168"/>
                  <a:pt x="195" y="168"/>
                </a:cubicBezTo>
                <a:cubicBezTo>
                  <a:pt x="189" y="170"/>
                  <a:pt x="189" y="170"/>
                  <a:pt x="189" y="170"/>
                </a:cubicBezTo>
                <a:cubicBezTo>
                  <a:pt x="180" y="178"/>
                  <a:pt x="180" y="178"/>
                  <a:pt x="180" y="178"/>
                </a:cubicBezTo>
                <a:cubicBezTo>
                  <a:pt x="190" y="171"/>
                  <a:pt x="190" y="171"/>
                  <a:pt x="190" y="171"/>
                </a:cubicBezTo>
                <a:cubicBezTo>
                  <a:pt x="201" y="168"/>
                  <a:pt x="201" y="168"/>
                  <a:pt x="201" y="168"/>
                </a:cubicBezTo>
                <a:cubicBezTo>
                  <a:pt x="203" y="169"/>
                  <a:pt x="203" y="169"/>
                  <a:pt x="203" y="169"/>
                </a:cubicBezTo>
                <a:cubicBezTo>
                  <a:pt x="202" y="171"/>
                  <a:pt x="202" y="171"/>
                  <a:pt x="202" y="171"/>
                </a:cubicBezTo>
                <a:cubicBezTo>
                  <a:pt x="199" y="173"/>
                  <a:pt x="199" y="173"/>
                  <a:pt x="199" y="173"/>
                </a:cubicBezTo>
                <a:cubicBezTo>
                  <a:pt x="195" y="173"/>
                  <a:pt x="195" y="173"/>
                  <a:pt x="195" y="173"/>
                </a:cubicBezTo>
                <a:cubicBezTo>
                  <a:pt x="200" y="174"/>
                  <a:pt x="200" y="174"/>
                  <a:pt x="200" y="174"/>
                </a:cubicBezTo>
                <a:cubicBezTo>
                  <a:pt x="197" y="176"/>
                  <a:pt x="197" y="176"/>
                  <a:pt x="197" y="176"/>
                </a:cubicBezTo>
                <a:cubicBezTo>
                  <a:pt x="199" y="177"/>
                  <a:pt x="199" y="177"/>
                  <a:pt x="199" y="177"/>
                </a:cubicBezTo>
                <a:cubicBezTo>
                  <a:pt x="198" y="179"/>
                  <a:pt x="198" y="179"/>
                  <a:pt x="198" y="179"/>
                </a:cubicBezTo>
                <a:cubicBezTo>
                  <a:pt x="200" y="181"/>
                  <a:pt x="200" y="181"/>
                  <a:pt x="200" y="181"/>
                </a:cubicBezTo>
                <a:cubicBezTo>
                  <a:pt x="203" y="182"/>
                  <a:pt x="203" y="182"/>
                  <a:pt x="203" y="182"/>
                </a:cubicBezTo>
                <a:cubicBezTo>
                  <a:pt x="206" y="181"/>
                  <a:pt x="206" y="181"/>
                  <a:pt x="206" y="181"/>
                </a:cubicBezTo>
                <a:cubicBezTo>
                  <a:pt x="208" y="183"/>
                  <a:pt x="208" y="183"/>
                  <a:pt x="208" y="183"/>
                </a:cubicBezTo>
                <a:cubicBezTo>
                  <a:pt x="199" y="186"/>
                  <a:pt x="199" y="186"/>
                  <a:pt x="199" y="186"/>
                </a:cubicBezTo>
                <a:cubicBezTo>
                  <a:pt x="199" y="187"/>
                  <a:pt x="199" y="187"/>
                  <a:pt x="199" y="187"/>
                </a:cubicBezTo>
                <a:cubicBezTo>
                  <a:pt x="197" y="186"/>
                  <a:pt x="197" y="186"/>
                  <a:pt x="197" y="186"/>
                </a:cubicBezTo>
                <a:cubicBezTo>
                  <a:pt x="192" y="191"/>
                  <a:pt x="192" y="191"/>
                  <a:pt x="192" y="191"/>
                </a:cubicBezTo>
                <a:cubicBezTo>
                  <a:pt x="191" y="189"/>
                  <a:pt x="191" y="189"/>
                  <a:pt x="191" y="189"/>
                </a:cubicBezTo>
                <a:cubicBezTo>
                  <a:pt x="192" y="186"/>
                  <a:pt x="192" y="186"/>
                  <a:pt x="192" y="186"/>
                </a:cubicBezTo>
                <a:cubicBezTo>
                  <a:pt x="191" y="187"/>
                  <a:pt x="191" y="187"/>
                  <a:pt x="191" y="187"/>
                </a:cubicBezTo>
                <a:cubicBezTo>
                  <a:pt x="201" y="183"/>
                  <a:pt x="201" y="183"/>
                  <a:pt x="201" y="183"/>
                </a:cubicBezTo>
                <a:cubicBezTo>
                  <a:pt x="197" y="183"/>
                  <a:pt x="197" y="183"/>
                  <a:pt x="197" y="183"/>
                </a:cubicBezTo>
                <a:cubicBezTo>
                  <a:pt x="198" y="181"/>
                  <a:pt x="198" y="181"/>
                  <a:pt x="198" y="181"/>
                </a:cubicBezTo>
                <a:cubicBezTo>
                  <a:pt x="194" y="184"/>
                  <a:pt x="194" y="184"/>
                  <a:pt x="194" y="184"/>
                </a:cubicBezTo>
                <a:cubicBezTo>
                  <a:pt x="189" y="184"/>
                  <a:pt x="189" y="184"/>
                  <a:pt x="189" y="184"/>
                </a:cubicBezTo>
                <a:cubicBezTo>
                  <a:pt x="189" y="186"/>
                  <a:pt x="189" y="186"/>
                  <a:pt x="189" y="186"/>
                </a:cubicBezTo>
                <a:cubicBezTo>
                  <a:pt x="184" y="188"/>
                  <a:pt x="184" y="188"/>
                  <a:pt x="184" y="188"/>
                </a:cubicBezTo>
                <a:cubicBezTo>
                  <a:pt x="183" y="187"/>
                  <a:pt x="183" y="187"/>
                  <a:pt x="183" y="187"/>
                </a:cubicBezTo>
                <a:cubicBezTo>
                  <a:pt x="182" y="189"/>
                  <a:pt x="182" y="189"/>
                  <a:pt x="182" y="189"/>
                </a:cubicBezTo>
                <a:cubicBezTo>
                  <a:pt x="178" y="190"/>
                  <a:pt x="178" y="190"/>
                  <a:pt x="178" y="190"/>
                </a:cubicBezTo>
                <a:cubicBezTo>
                  <a:pt x="174" y="195"/>
                  <a:pt x="174" y="195"/>
                  <a:pt x="174" y="195"/>
                </a:cubicBezTo>
                <a:cubicBezTo>
                  <a:pt x="176" y="198"/>
                  <a:pt x="176" y="198"/>
                  <a:pt x="176" y="198"/>
                </a:cubicBezTo>
                <a:cubicBezTo>
                  <a:pt x="166" y="200"/>
                  <a:pt x="166" y="200"/>
                  <a:pt x="166" y="200"/>
                </a:cubicBezTo>
                <a:cubicBezTo>
                  <a:pt x="162" y="202"/>
                  <a:pt x="162" y="202"/>
                  <a:pt x="162" y="202"/>
                </a:cubicBezTo>
                <a:cubicBezTo>
                  <a:pt x="162" y="204"/>
                  <a:pt x="162" y="204"/>
                  <a:pt x="162" y="204"/>
                </a:cubicBezTo>
                <a:cubicBezTo>
                  <a:pt x="158" y="209"/>
                  <a:pt x="158" y="209"/>
                  <a:pt x="158" y="209"/>
                </a:cubicBezTo>
                <a:cubicBezTo>
                  <a:pt x="156" y="206"/>
                  <a:pt x="156" y="206"/>
                  <a:pt x="156" y="206"/>
                </a:cubicBezTo>
                <a:cubicBezTo>
                  <a:pt x="156" y="211"/>
                  <a:pt x="156" y="211"/>
                  <a:pt x="156" y="211"/>
                </a:cubicBezTo>
                <a:cubicBezTo>
                  <a:pt x="152" y="216"/>
                  <a:pt x="152" y="216"/>
                  <a:pt x="152" y="216"/>
                </a:cubicBezTo>
                <a:cubicBezTo>
                  <a:pt x="154" y="213"/>
                  <a:pt x="154" y="213"/>
                  <a:pt x="154" y="213"/>
                </a:cubicBezTo>
                <a:cubicBezTo>
                  <a:pt x="153" y="211"/>
                  <a:pt x="153" y="211"/>
                  <a:pt x="153" y="211"/>
                </a:cubicBezTo>
                <a:cubicBezTo>
                  <a:pt x="153" y="209"/>
                  <a:pt x="153" y="209"/>
                  <a:pt x="153" y="209"/>
                </a:cubicBezTo>
                <a:cubicBezTo>
                  <a:pt x="155" y="207"/>
                  <a:pt x="155" y="207"/>
                  <a:pt x="155" y="207"/>
                </a:cubicBezTo>
                <a:cubicBezTo>
                  <a:pt x="153" y="208"/>
                  <a:pt x="153" y="208"/>
                  <a:pt x="153" y="208"/>
                </a:cubicBezTo>
                <a:cubicBezTo>
                  <a:pt x="152" y="212"/>
                  <a:pt x="152" y="212"/>
                  <a:pt x="152" y="212"/>
                </a:cubicBezTo>
                <a:cubicBezTo>
                  <a:pt x="150" y="210"/>
                  <a:pt x="150" y="210"/>
                  <a:pt x="150" y="210"/>
                </a:cubicBezTo>
                <a:cubicBezTo>
                  <a:pt x="152" y="213"/>
                  <a:pt x="152" y="213"/>
                  <a:pt x="152" y="213"/>
                </a:cubicBezTo>
                <a:cubicBezTo>
                  <a:pt x="151" y="216"/>
                  <a:pt x="151" y="216"/>
                  <a:pt x="151" y="216"/>
                </a:cubicBezTo>
                <a:cubicBezTo>
                  <a:pt x="150" y="217"/>
                  <a:pt x="150" y="217"/>
                  <a:pt x="150" y="217"/>
                </a:cubicBezTo>
                <a:cubicBezTo>
                  <a:pt x="151" y="217"/>
                  <a:pt x="151" y="217"/>
                  <a:pt x="151" y="217"/>
                </a:cubicBezTo>
                <a:cubicBezTo>
                  <a:pt x="151" y="220"/>
                  <a:pt x="151" y="220"/>
                  <a:pt x="151" y="220"/>
                </a:cubicBezTo>
                <a:cubicBezTo>
                  <a:pt x="149" y="220"/>
                  <a:pt x="149" y="220"/>
                  <a:pt x="149" y="220"/>
                </a:cubicBezTo>
                <a:cubicBezTo>
                  <a:pt x="148" y="221"/>
                  <a:pt x="148" y="221"/>
                  <a:pt x="148" y="221"/>
                </a:cubicBezTo>
                <a:cubicBezTo>
                  <a:pt x="150" y="222"/>
                  <a:pt x="150" y="222"/>
                  <a:pt x="150" y="222"/>
                </a:cubicBezTo>
                <a:cubicBezTo>
                  <a:pt x="151" y="221"/>
                  <a:pt x="151" y="221"/>
                  <a:pt x="151" y="221"/>
                </a:cubicBezTo>
                <a:cubicBezTo>
                  <a:pt x="151" y="222"/>
                  <a:pt x="151" y="222"/>
                  <a:pt x="151" y="222"/>
                </a:cubicBezTo>
                <a:cubicBezTo>
                  <a:pt x="147" y="223"/>
                  <a:pt x="147" y="223"/>
                  <a:pt x="147" y="223"/>
                </a:cubicBezTo>
                <a:cubicBezTo>
                  <a:pt x="148" y="226"/>
                  <a:pt x="148" y="226"/>
                  <a:pt x="148" y="226"/>
                </a:cubicBezTo>
                <a:cubicBezTo>
                  <a:pt x="139" y="230"/>
                  <a:pt x="139" y="230"/>
                  <a:pt x="139" y="230"/>
                </a:cubicBezTo>
                <a:cubicBezTo>
                  <a:pt x="130" y="236"/>
                  <a:pt x="130" y="236"/>
                  <a:pt x="130" y="236"/>
                </a:cubicBezTo>
                <a:cubicBezTo>
                  <a:pt x="127" y="242"/>
                  <a:pt x="127" y="242"/>
                  <a:pt x="127" y="242"/>
                </a:cubicBezTo>
                <a:cubicBezTo>
                  <a:pt x="128" y="257"/>
                  <a:pt x="128" y="257"/>
                  <a:pt x="128" y="257"/>
                </a:cubicBezTo>
                <a:cubicBezTo>
                  <a:pt x="127" y="263"/>
                  <a:pt x="127" y="263"/>
                  <a:pt x="127" y="263"/>
                </a:cubicBezTo>
                <a:cubicBezTo>
                  <a:pt x="124" y="265"/>
                  <a:pt x="124" y="265"/>
                  <a:pt x="124" y="265"/>
                </a:cubicBezTo>
                <a:cubicBezTo>
                  <a:pt x="122" y="261"/>
                  <a:pt x="122" y="261"/>
                  <a:pt x="122" y="261"/>
                </a:cubicBezTo>
                <a:cubicBezTo>
                  <a:pt x="121" y="255"/>
                  <a:pt x="121" y="255"/>
                  <a:pt x="121" y="255"/>
                </a:cubicBezTo>
                <a:cubicBezTo>
                  <a:pt x="121" y="253"/>
                  <a:pt x="121" y="253"/>
                  <a:pt x="121" y="253"/>
                </a:cubicBezTo>
                <a:cubicBezTo>
                  <a:pt x="120" y="254"/>
                  <a:pt x="120" y="254"/>
                  <a:pt x="120" y="254"/>
                </a:cubicBezTo>
                <a:cubicBezTo>
                  <a:pt x="122" y="248"/>
                  <a:pt x="122" y="248"/>
                  <a:pt x="122" y="248"/>
                </a:cubicBezTo>
                <a:cubicBezTo>
                  <a:pt x="119" y="245"/>
                  <a:pt x="119" y="245"/>
                  <a:pt x="119" y="245"/>
                </a:cubicBezTo>
                <a:cubicBezTo>
                  <a:pt x="114" y="246"/>
                  <a:pt x="114" y="246"/>
                  <a:pt x="114" y="246"/>
                </a:cubicBezTo>
                <a:cubicBezTo>
                  <a:pt x="112" y="243"/>
                  <a:pt x="112" y="243"/>
                  <a:pt x="112" y="243"/>
                </a:cubicBezTo>
                <a:cubicBezTo>
                  <a:pt x="106" y="244"/>
                  <a:pt x="106" y="244"/>
                  <a:pt x="106" y="244"/>
                </a:cubicBezTo>
                <a:cubicBezTo>
                  <a:pt x="107" y="241"/>
                  <a:pt x="107" y="241"/>
                  <a:pt x="107" y="241"/>
                </a:cubicBezTo>
                <a:cubicBezTo>
                  <a:pt x="106" y="243"/>
                  <a:pt x="106" y="243"/>
                  <a:pt x="106" y="243"/>
                </a:cubicBezTo>
                <a:cubicBezTo>
                  <a:pt x="99" y="244"/>
                  <a:pt x="99" y="244"/>
                  <a:pt x="99" y="244"/>
                </a:cubicBezTo>
                <a:cubicBezTo>
                  <a:pt x="99" y="245"/>
                  <a:pt x="99" y="245"/>
                  <a:pt x="99" y="245"/>
                </a:cubicBezTo>
                <a:cubicBezTo>
                  <a:pt x="102" y="245"/>
                  <a:pt x="102" y="245"/>
                  <a:pt x="102" y="245"/>
                </a:cubicBezTo>
                <a:cubicBezTo>
                  <a:pt x="100" y="247"/>
                  <a:pt x="100" y="247"/>
                  <a:pt x="100" y="247"/>
                </a:cubicBezTo>
                <a:cubicBezTo>
                  <a:pt x="101" y="248"/>
                  <a:pt x="101" y="248"/>
                  <a:pt x="101" y="248"/>
                </a:cubicBezTo>
                <a:cubicBezTo>
                  <a:pt x="99" y="247"/>
                  <a:pt x="99" y="247"/>
                  <a:pt x="99" y="247"/>
                </a:cubicBezTo>
                <a:cubicBezTo>
                  <a:pt x="96" y="248"/>
                  <a:pt x="96" y="248"/>
                  <a:pt x="96" y="248"/>
                </a:cubicBezTo>
                <a:cubicBezTo>
                  <a:pt x="93" y="246"/>
                  <a:pt x="93" y="246"/>
                  <a:pt x="93" y="246"/>
                </a:cubicBezTo>
                <a:cubicBezTo>
                  <a:pt x="84" y="247"/>
                  <a:pt x="84" y="247"/>
                  <a:pt x="84" y="247"/>
                </a:cubicBezTo>
                <a:cubicBezTo>
                  <a:pt x="84" y="246"/>
                  <a:pt x="84" y="246"/>
                  <a:pt x="84" y="246"/>
                </a:cubicBezTo>
                <a:cubicBezTo>
                  <a:pt x="82" y="249"/>
                  <a:pt x="82" y="249"/>
                  <a:pt x="82" y="249"/>
                </a:cubicBezTo>
                <a:cubicBezTo>
                  <a:pt x="79" y="251"/>
                  <a:pt x="79" y="251"/>
                  <a:pt x="79" y="251"/>
                </a:cubicBezTo>
                <a:cubicBezTo>
                  <a:pt x="80" y="250"/>
                  <a:pt x="80" y="250"/>
                  <a:pt x="80" y="250"/>
                </a:cubicBezTo>
                <a:cubicBezTo>
                  <a:pt x="78" y="250"/>
                  <a:pt x="78" y="250"/>
                  <a:pt x="78" y="250"/>
                </a:cubicBezTo>
                <a:cubicBezTo>
                  <a:pt x="78" y="251"/>
                  <a:pt x="78" y="251"/>
                  <a:pt x="78" y="251"/>
                </a:cubicBezTo>
                <a:cubicBezTo>
                  <a:pt x="74" y="254"/>
                  <a:pt x="74" y="254"/>
                  <a:pt x="74" y="254"/>
                </a:cubicBezTo>
                <a:cubicBezTo>
                  <a:pt x="74" y="256"/>
                  <a:pt x="74" y="256"/>
                  <a:pt x="74" y="256"/>
                </a:cubicBezTo>
                <a:cubicBezTo>
                  <a:pt x="73" y="256"/>
                  <a:pt x="73" y="256"/>
                  <a:pt x="73" y="256"/>
                </a:cubicBezTo>
                <a:cubicBezTo>
                  <a:pt x="73" y="261"/>
                  <a:pt x="73" y="261"/>
                  <a:pt x="73" y="261"/>
                </a:cubicBezTo>
                <a:cubicBezTo>
                  <a:pt x="70" y="266"/>
                  <a:pt x="70" y="266"/>
                  <a:pt x="70" y="266"/>
                </a:cubicBezTo>
                <a:cubicBezTo>
                  <a:pt x="69" y="276"/>
                  <a:pt x="69" y="276"/>
                  <a:pt x="69" y="276"/>
                </a:cubicBezTo>
                <a:cubicBezTo>
                  <a:pt x="72" y="288"/>
                  <a:pt x="72" y="288"/>
                  <a:pt x="72" y="288"/>
                </a:cubicBezTo>
                <a:cubicBezTo>
                  <a:pt x="75" y="291"/>
                  <a:pt x="75" y="291"/>
                  <a:pt x="75" y="291"/>
                </a:cubicBezTo>
                <a:cubicBezTo>
                  <a:pt x="77" y="292"/>
                  <a:pt x="77" y="292"/>
                  <a:pt x="77" y="292"/>
                </a:cubicBezTo>
                <a:cubicBezTo>
                  <a:pt x="84" y="290"/>
                  <a:pt x="84" y="290"/>
                  <a:pt x="84" y="290"/>
                </a:cubicBezTo>
                <a:cubicBezTo>
                  <a:pt x="86" y="291"/>
                  <a:pt x="86" y="291"/>
                  <a:pt x="86" y="291"/>
                </a:cubicBezTo>
                <a:cubicBezTo>
                  <a:pt x="89" y="288"/>
                  <a:pt x="89" y="288"/>
                  <a:pt x="89" y="288"/>
                </a:cubicBezTo>
                <a:cubicBezTo>
                  <a:pt x="92" y="281"/>
                  <a:pt x="92" y="281"/>
                  <a:pt x="92" y="281"/>
                </a:cubicBezTo>
                <a:cubicBezTo>
                  <a:pt x="99" y="278"/>
                  <a:pt x="99" y="278"/>
                  <a:pt x="99" y="278"/>
                </a:cubicBezTo>
                <a:cubicBezTo>
                  <a:pt x="103" y="279"/>
                  <a:pt x="103" y="279"/>
                  <a:pt x="103" y="279"/>
                </a:cubicBezTo>
                <a:cubicBezTo>
                  <a:pt x="103" y="280"/>
                  <a:pt x="103" y="280"/>
                  <a:pt x="103" y="280"/>
                </a:cubicBezTo>
                <a:cubicBezTo>
                  <a:pt x="99" y="286"/>
                  <a:pt x="99" y="286"/>
                  <a:pt x="99" y="286"/>
                </a:cubicBezTo>
                <a:cubicBezTo>
                  <a:pt x="98" y="293"/>
                  <a:pt x="98" y="293"/>
                  <a:pt x="98" y="293"/>
                </a:cubicBezTo>
                <a:cubicBezTo>
                  <a:pt x="98" y="290"/>
                  <a:pt x="98" y="290"/>
                  <a:pt x="98" y="290"/>
                </a:cubicBezTo>
                <a:cubicBezTo>
                  <a:pt x="96" y="291"/>
                  <a:pt x="96" y="291"/>
                  <a:pt x="96" y="291"/>
                </a:cubicBezTo>
                <a:cubicBezTo>
                  <a:pt x="97" y="292"/>
                  <a:pt x="97" y="292"/>
                  <a:pt x="97" y="292"/>
                </a:cubicBezTo>
                <a:cubicBezTo>
                  <a:pt x="96" y="298"/>
                  <a:pt x="96" y="298"/>
                  <a:pt x="96" y="298"/>
                </a:cubicBezTo>
                <a:cubicBezTo>
                  <a:pt x="94" y="301"/>
                  <a:pt x="94" y="301"/>
                  <a:pt x="94" y="301"/>
                </a:cubicBezTo>
                <a:cubicBezTo>
                  <a:pt x="95" y="302"/>
                  <a:pt x="95" y="302"/>
                  <a:pt x="95" y="302"/>
                </a:cubicBezTo>
                <a:cubicBezTo>
                  <a:pt x="106" y="301"/>
                  <a:pt x="106" y="301"/>
                  <a:pt x="106" y="301"/>
                </a:cubicBezTo>
                <a:cubicBezTo>
                  <a:pt x="112" y="305"/>
                  <a:pt x="112" y="305"/>
                  <a:pt x="112" y="305"/>
                </a:cubicBezTo>
                <a:cubicBezTo>
                  <a:pt x="109" y="322"/>
                  <a:pt x="109" y="322"/>
                  <a:pt x="109" y="322"/>
                </a:cubicBezTo>
                <a:cubicBezTo>
                  <a:pt x="112" y="327"/>
                  <a:pt x="112" y="327"/>
                  <a:pt x="112" y="327"/>
                </a:cubicBezTo>
                <a:cubicBezTo>
                  <a:pt x="113" y="329"/>
                  <a:pt x="113" y="329"/>
                  <a:pt x="113" y="329"/>
                </a:cubicBezTo>
                <a:cubicBezTo>
                  <a:pt x="117" y="330"/>
                  <a:pt x="117" y="330"/>
                  <a:pt x="117" y="330"/>
                </a:cubicBezTo>
                <a:cubicBezTo>
                  <a:pt x="123" y="327"/>
                  <a:pt x="123" y="327"/>
                  <a:pt x="123" y="327"/>
                </a:cubicBezTo>
                <a:cubicBezTo>
                  <a:pt x="127" y="328"/>
                  <a:pt x="127" y="328"/>
                  <a:pt x="127" y="328"/>
                </a:cubicBezTo>
                <a:cubicBezTo>
                  <a:pt x="129" y="331"/>
                  <a:pt x="129" y="331"/>
                  <a:pt x="129" y="331"/>
                </a:cubicBezTo>
                <a:cubicBezTo>
                  <a:pt x="131" y="333"/>
                  <a:pt x="131" y="333"/>
                  <a:pt x="131" y="333"/>
                </a:cubicBezTo>
                <a:cubicBezTo>
                  <a:pt x="131" y="331"/>
                  <a:pt x="131" y="331"/>
                  <a:pt x="131" y="331"/>
                </a:cubicBezTo>
                <a:cubicBezTo>
                  <a:pt x="135" y="327"/>
                  <a:pt x="135" y="327"/>
                  <a:pt x="135" y="327"/>
                </a:cubicBezTo>
                <a:cubicBezTo>
                  <a:pt x="135" y="323"/>
                  <a:pt x="135" y="323"/>
                  <a:pt x="135" y="323"/>
                </a:cubicBezTo>
                <a:cubicBezTo>
                  <a:pt x="137" y="321"/>
                  <a:pt x="137" y="321"/>
                  <a:pt x="137" y="321"/>
                </a:cubicBezTo>
                <a:cubicBezTo>
                  <a:pt x="139" y="322"/>
                  <a:pt x="139" y="322"/>
                  <a:pt x="139" y="322"/>
                </a:cubicBezTo>
                <a:cubicBezTo>
                  <a:pt x="140" y="320"/>
                  <a:pt x="140" y="320"/>
                  <a:pt x="140" y="320"/>
                </a:cubicBezTo>
                <a:cubicBezTo>
                  <a:pt x="143" y="320"/>
                  <a:pt x="143" y="320"/>
                  <a:pt x="143" y="320"/>
                </a:cubicBezTo>
                <a:cubicBezTo>
                  <a:pt x="149" y="316"/>
                  <a:pt x="149" y="316"/>
                  <a:pt x="149" y="316"/>
                </a:cubicBezTo>
                <a:cubicBezTo>
                  <a:pt x="150" y="317"/>
                  <a:pt x="150" y="317"/>
                  <a:pt x="150" y="317"/>
                </a:cubicBezTo>
                <a:cubicBezTo>
                  <a:pt x="150" y="318"/>
                  <a:pt x="150" y="318"/>
                  <a:pt x="150" y="318"/>
                </a:cubicBezTo>
                <a:cubicBezTo>
                  <a:pt x="148" y="320"/>
                  <a:pt x="148" y="320"/>
                  <a:pt x="148" y="320"/>
                </a:cubicBezTo>
                <a:cubicBezTo>
                  <a:pt x="149" y="322"/>
                  <a:pt x="149" y="322"/>
                  <a:pt x="149" y="322"/>
                </a:cubicBezTo>
                <a:cubicBezTo>
                  <a:pt x="147" y="325"/>
                  <a:pt x="147" y="325"/>
                  <a:pt x="147" y="325"/>
                </a:cubicBezTo>
                <a:cubicBezTo>
                  <a:pt x="148" y="329"/>
                  <a:pt x="148" y="329"/>
                  <a:pt x="148" y="329"/>
                </a:cubicBezTo>
                <a:cubicBezTo>
                  <a:pt x="150" y="328"/>
                  <a:pt x="150" y="328"/>
                  <a:pt x="150" y="328"/>
                </a:cubicBezTo>
                <a:cubicBezTo>
                  <a:pt x="149" y="322"/>
                  <a:pt x="149" y="322"/>
                  <a:pt x="149" y="322"/>
                </a:cubicBezTo>
                <a:cubicBezTo>
                  <a:pt x="155" y="320"/>
                  <a:pt x="155" y="320"/>
                  <a:pt x="155" y="320"/>
                </a:cubicBezTo>
                <a:cubicBezTo>
                  <a:pt x="153" y="318"/>
                  <a:pt x="153" y="318"/>
                  <a:pt x="153" y="318"/>
                </a:cubicBezTo>
                <a:cubicBezTo>
                  <a:pt x="154" y="317"/>
                  <a:pt x="154" y="317"/>
                  <a:pt x="154" y="317"/>
                </a:cubicBezTo>
                <a:cubicBezTo>
                  <a:pt x="156" y="319"/>
                  <a:pt x="156" y="319"/>
                  <a:pt x="156" y="319"/>
                </a:cubicBezTo>
                <a:cubicBezTo>
                  <a:pt x="159" y="321"/>
                  <a:pt x="159" y="321"/>
                  <a:pt x="159" y="321"/>
                </a:cubicBezTo>
                <a:cubicBezTo>
                  <a:pt x="161" y="323"/>
                  <a:pt x="161" y="323"/>
                  <a:pt x="161" y="323"/>
                </a:cubicBezTo>
                <a:cubicBezTo>
                  <a:pt x="167" y="323"/>
                  <a:pt x="167" y="323"/>
                  <a:pt x="167" y="323"/>
                </a:cubicBezTo>
                <a:cubicBezTo>
                  <a:pt x="170" y="325"/>
                  <a:pt x="170" y="325"/>
                  <a:pt x="170" y="325"/>
                </a:cubicBezTo>
                <a:cubicBezTo>
                  <a:pt x="174" y="324"/>
                  <a:pt x="174" y="324"/>
                  <a:pt x="174" y="324"/>
                </a:cubicBezTo>
                <a:cubicBezTo>
                  <a:pt x="173" y="323"/>
                  <a:pt x="173" y="323"/>
                  <a:pt x="173" y="323"/>
                </a:cubicBezTo>
                <a:cubicBezTo>
                  <a:pt x="180" y="323"/>
                  <a:pt x="180" y="323"/>
                  <a:pt x="180" y="323"/>
                </a:cubicBezTo>
                <a:cubicBezTo>
                  <a:pt x="177" y="324"/>
                  <a:pt x="177" y="324"/>
                  <a:pt x="177" y="324"/>
                </a:cubicBezTo>
                <a:cubicBezTo>
                  <a:pt x="184" y="328"/>
                  <a:pt x="184" y="328"/>
                  <a:pt x="184" y="328"/>
                </a:cubicBezTo>
                <a:cubicBezTo>
                  <a:pt x="183" y="331"/>
                  <a:pt x="183" y="331"/>
                  <a:pt x="183" y="331"/>
                </a:cubicBezTo>
                <a:cubicBezTo>
                  <a:pt x="186" y="331"/>
                  <a:pt x="186" y="331"/>
                  <a:pt x="186" y="331"/>
                </a:cubicBezTo>
                <a:cubicBezTo>
                  <a:pt x="187" y="332"/>
                  <a:pt x="187" y="332"/>
                  <a:pt x="187" y="332"/>
                </a:cubicBezTo>
                <a:cubicBezTo>
                  <a:pt x="196" y="342"/>
                  <a:pt x="196" y="342"/>
                  <a:pt x="196" y="342"/>
                </a:cubicBezTo>
                <a:cubicBezTo>
                  <a:pt x="203" y="342"/>
                  <a:pt x="203" y="342"/>
                  <a:pt x="203" y="342"/>
                </a:cubicBezTo>
                <a:cubicBezTo>
                  <a:pt x="206" y="343"/>
                  <a:pt x="206" y="343"/>
                  <a:pt x="206" y="343"/>
                </a:cubicBezTo>
                <a:cubicBezTo>
                  <a:pt x="211" y="345"/>
                  <a:pt x="211" y="345"/>
                  <a:pt x="211" y="345"/>
                </a:cubicBezTo>
                <a:cubicBezTo>
                  <a:pt x="214" y="349"/>
                  <a:pt x="214" y="349"/>
                  <a:pt x="214" y="349"/>
                </a:cubicBezTo>
                <a:cubicBezTo>
                  <a:pt x="215" y="350"/>
                  <a:pt x="215" y="350"/>
                  <a:pt x="215" y="350"/>
                </a:cubicBezTo>
                <a:cubicBezTo>
                  <a:pt x="218" y="358"/>
                  <a:pt x="218" y="358"/>
                  <a:pt x="218" y="358"/>
                </a:cubicBezTo>
                <a:cubicBezTo>
                  <a:pt x="219" y="359"/>
                  <a:pt x="219" y="359"/>
                  <a:pt x="219" y="359"/>
                </a:cubicBezTo>
                <a:cubicBezTo>
                  <a:pt x="219" y="362"/>
                  <a:pt x="219" y="362"/>
                  <a:pt x="219" y="362"/>
                </a:cubicBezTo>
                <a:cubicBezTo>
                  <a:pt x="214" y="367"/>
                  <a:pt x="214" y="367"/>
                  <a:pt x="214" y="367"/>
                </a:cubicBezTo>
                <a:cubicBezTo>
                  <a:pt x="215" y="370"/>
                  <a:pt x="215" y="370"/>
                  <a:pt x="215" y="370"/>
                </a:cubicBezTo>
                <a:cubicBezTo>
                  <a:pt x="216" y="369"/>
                  <a:pt x="216" y="369"/>
                  <a:pt x="216" y="369"/>
                </a:cubicBezTo>
                <a:cubicBezTo>
                  <a:pt x="217" y="373"/>
                  <a:pt x="217" y="373"/>
                  <a:pt x="217" y="373"/>
                </a:cubicBezTo>
                <a:cubicBezTo>
                  <a:pt x="214" y="373"/>
                  <a:pt x="214" y="373"/>
                  <a:pt x="214" y="373"/>
                </a:cubicBezTo>
                <a:cubicBezTo>
                  <a:pt x="214" y="374"/>
                  <a:pt x="214" y="374"/>
                  <a:pt x="214" y="374"/>
                </a:cubicBezTo>
                <a:cubicBezTo>
                  <a:pt x="221" y="373"/>
                  <a:pt x="221" y="373"/>
                  <a:pt x="221" y="373"/>
                </a:cubicBezTo>
                <a:cubicBezTo>
                  <a:pt x="221" y="376"/>
                  <a:pt x="221" y="376"/>
                  <a:pt x="221" y="376"/>
                </a:cubicBezTo>
                <a:cubicBezTo>
                  <a:pt x="226" y="368"/>
                  <a:pt x="226" y="368"/>
                  <a:pt x="226" y="368"/>
                </a:cubicBezTo>
                <a:cubicBezTo>
                  <a:pt x="228" y="368"/>
                  <a:pt x="228" y="368"/>
                  <a:pt x="228" y="368"/>
                </a:cubicBezTo>
                <a:cubicBezTo>
                  <a:pt x="234" y="371"/>
                  <a:pt x="234" y="371"/>
                  <a:pt x="234" y="371"/>
                </a:cubicBezTo>
                <a:cubicBezTo>
                  <a:pt x="234" y="373"/>
                  <a:pt x="234" y="373"/>
                  <a:pt x="234" y="373"/>
                </a:cubicBezTo>
                <a:cubicBezTo>
                  <a:pt x="236" y="372"/>
                  <a:pt x="236" y="372"/>
                  <a:pt x="236" y="372"/>
                </a:cubicBezTo>
                <a:cubicBezTo>
                  <a:pt x="238" y="375"/>
                  <a:pt x="238" y="375"/>
                  <a:pt x="238" y="375"/>
                </a:cubicBezTo>
                <a:cubicBezTo>
                  <a:pt x="237" y="377"/>
                  <a:pt x="237" y="377"/>
                  <a:pt x="237" y="377"/>
                </a:cubicBezTo>
                <a:cubicBezTo>
                  <a:pt x="240" y="375"/>
                  <a:pt x="240" y="375"/>
                  <a:pt x="240" y="375"/>
                </a:cubicBezTo>
                <a:cubicBezTo>
                  <a:pt x="254" y="378"/>
                  <a:pt x="254" y="378"/>
                  <a:pt x="254" y="378"/>
                </a:cubicBezTo>
                <a:cubicBezTo>
                  <a:pt x="262" y="386"/>
                  <a:pt x="262" y="386"/>
                  <a:pt x="262" y="386"/>
                </a:cubicBezTo>
                <a:cubicBezTo>
                  <a:pt x="267" y="387"/>
                  <a:pt x="267" y="387"/>
                  <a:pt x="267" y="387"/>
                </a:cubicBezTo>
                <a:cubicBezTo>
                  <a:pt x="269" y="394"/>
                  <a:pt x="269" y="394"/>
                  <a:pt x="269" y="394"/>
                </a:cubicBezTo>
                <a:cubicBezTo>
                  <a:pt x="268" y="402"/>
                  <a:pt x="268" y="402"/>
                  <a:pt x="268" y="402"/>
                </a:cubicBezTo>
                <a:cubicBezTo>
                  <a:pt x="262" y="411"/>
                  <a:pt x="262" y="411"/>
                  <a:pt x="262" y="411"/>
                </a:cubicBezTo>
                <a:cubicBezTo>
                  <a:pt x="259" y="417"/>
                  <a:pt x="259" y="417"/>
                  <a:pt x="259" y="417"/>
                </a:cubicBezTo>
                <a:cubicBezTo>
                  <a:pt x="257" y="419"/>
                  <a:pt x="257" y="419"/>
                  <a:pt x="257" y="419"/>
                </a:cubicBezTo>
                <a:cubicBezTo>
                  <a:pt x="257" y="437"/>
                  <a:pt x="257" y="437"/>
                  <a:pt x="257" y="437"/>
                </a:cubicBezTo>
                <a:cubicBezTo>
                  <a:pt x="255" y="444"/>
                  <a:pt x="255" y="444"/>
                  <a:pt x="255" y="444"/>
                </a:cubicBezTo>
                <a:cubicBezTo>
                  <a:pt x="252" y="454"/>
                  <a:pt x="252" y="454"/>
                  <a:pt x="252" y="454"/>
                </a:cubicBezTo>
                <a:cubicBezTo>
                  <a:pt x="249" y="457"/>
                  <a:pt x="249" y="457"/>
                  <a:pt x="249" y="457"/>
                </a:cubicBezTo>
                <a:cubicBezTo>
                  <a:pt x="241" y="458"/>
                  <a:pt x="241" y="458"/>
                  <a:pt x="241" y="458"/>
                </a:cubicBezTo>
                <a:cubicBezTo>
                  <a:pt x="241" y="459"/>
                  <a:pt x="241" y="459"/>
                  <a:pt x="241" y="459"/>
                </a:cubicBezTo>
                <a:cubicBezTo>
                  <a:pt x="234" y="462"/>
                  <a:pt x="234" y="462"/>
                  <a:pt x="234" y="462"/>
                </a:cubicBezTo>
                <a:cubicBezTo>
                  <a:pt x="230" y="468"/>
                  <a:pt x="230" y="468"/>
                  <a:pt x="230" y="468"/>
                </a:cubicBezTo>
                <a:cubicBezTo>
                  <a:pt x="229" y="471"/>
                  <a:pt x="229" y="471"/>
                  <a:pt x="229" y="471"/>
                </a:cubicBezTo>
                <a:cubicBezTo>
                  <a:pt x="230" y="475"/>
                  <a:pt x="230" y="475"/>
                  <a:pt x="230" y="475"/>
                </a:cubicBezTo>
                <a:cubicBezTo>
                  <a:pt x="230" y="480"/>
                  <a:pt x="230" y="480"/>
                  <a:pt x="230" y="480"/>
                </a:cubicBezTo>
                <a:cubicBezTo>
                  <a:pt x="227" y="484"/>
                  <a:pt x="227" y="484"/>
                  <a:pt x="227" y="484"/>
                </a:cubicBezTo>
                <a:cubicBezTo>
                  <a:pt x="224" y="492"/>
                  <a:pt x="224" y="492"/>
                  <a:pt x="224" y="492"/>
                </a:cubicBezTo>
                <a:cubicBezTo>
                  <a:pt x="221" y="496"/>
                  <a:pt x="221" y="496"/>
                  <a:pt x="221" y="496"/>
                </a:cubicBezTo>
                <a:cubicBezTo>
                  <a:pt x="219" y="501"/>
                  <a:pt x="219" y="501"/>
                  <a:pt x="219" y="501"/>
                </a:cubicBezTo>
                <a:cubicBezTo>
                  <a:pt x="215" y="506"/>
                  <a:pt x="215" y="506"/>
                  <a:pt x="215" y="506"/>
                </a:cubicBezTo>
                <a:cubicBezTo>
                  <a:pt x="205" y="504"/>
                  <a:pt x="205" y="504"/>
                  <a:pt x="205" y="504"/>
                </a:cubicBezTo>
                <a:cubicBezTo>
                  <a:pt x="203" y="502"/>
                  <a:pt x="203" y="502"/>
                  <a:pt x="203" y="502"/>
                </a:cubicBezTo>
                <a:cubicBezTo>
                  <a:pt x="204" y="505"/>
                  <a:pt x="204" y="505"/>
                  <a:pt x="204" y="505"/>
                </a:cubicBezTo>
                <a:cubicBezTo>
                  <a:pt x="208" y="508"/>
                  <a:pt x="208" y="508"/>
                  <a:pt x="208" y="508"/>
                </a:cubicBezTo>
                <a:cubicBezTo>
                  <a:pt x="208" y="510"/>
                  <a:pt x="208" y="510"/>
                  <a:pt x="208" y="510"/>
                </a:cubicBezTo>
                <a:cubicBezTo>
                  <a:pt x="210" y="512"/>
                  <a:pt x="210" y="512"/>
                  <a:pt x="210" y="512"/>
                </a:cubicBezTo>
                <a:cubicBezTo>
                  <a:pt x="211" y="515"/>
                  <a:pt x="211" y="515"/>
                  <a:pt x="211" y="515"/>
                </a:cubicBezTo>
                <a:cubicBezTo>
                  <a:pt x="208" y="520"/>
                  <a:pt x="208" y="520"/>
                  <a:pt x="208" y="520"/>
                </a:cubicBezTo>
                <a:cubicBezTo>
                  <a:pt x="200" y="522"/>
                  <a:pt x="200" y="522"/>
                  <a:pt x="200" y="522"/>
                </a:cubicBezTo>
                <a:cubicBezTo>
                  <a:pt x="196" y="521"/>
                  <a:pt x="196" y="521"/>
                  <a:pt x="196" y="521"/>
                </a:cubicBezTo>
                <a:cubicBezTo>
                  <a:pt x="197" y="524"/>
                  <a:pt x="197" y="524"/>
                  <a:pt x="197" y="524"/>
                </a:cubicBezTo>
                <a:cubicBezTo>
                  <a:pt x="198" y="530"/>
                  <a:pt x="198" y="530"/>
                  <a:pt x="198" y="530"/>
                </a:cubicBezTo>
                <a:cubicBezTo>
                  <a:pt x="194" y="531"/>
                  <a:pt x="194" y="531"/>
                  <a:pt x="194" y="531"/>
                </a:cubicBezTo>
                <a:cubicBezTo>
                  <a:pt x="190" y="529"/>
                  <a:pt x="190" y="529"/>
                  <a:pt x="190" y="529"/>
                </a:cubicBezTo>
                <a:cubicBezTo>
                  <a:pt x="191" y="535"/>
                  <a:pt x="191" y="535"/>
                  <a:pt x="191" y="535"/>
                </a:cubicBezTo>
                <a:cubicBezTo>
                  <a:pt x="193" y="536"/>
                  <a:pt x="193" y="536"/>
                  <a:pt x="193" y="536"/>
                </a:cubicBezTo>
                <a:cubicBezTo>
                  <a:pt x="196" y="535"/>
                  <a:pt x="196" y="535"/>
                  <a:pt x="196" y="535"/>
                </a:cubicBezTo>
                <a:cubicBezTo>
                  <a:pt x="196" y="538"/>
                  <a:pt x="196" y="538"/>
                  <a:pt x="196" y="538"/>
                </a:cubicBezTo>
                <a:cubicBezTo>
                  <a:pt x="193" y="536"/>
                  <a:pt x="193" y="536"/>
                  <a:pt x="193" y="536"/>
                </a:cubicBezTo>
                <a:cubicBezTo>
                  <a:pt x="192" y="537"/>
                  <a:pt x="192" y="537"/>
                  <a:pt x="192" y="537"/>
                </a:cubicBezTo>
                <a:cubicBezTo>
                  <a:pt x="195" y="539"/>
                  <a:pt x="195" y="539"/>
                  <a:pt x="195" y="539"/>
                </a:cubicBezTo>
                <a:cubicBezTo>
                  <a:pt x="193" y="541"/>
                  <a:pt x="193" y="541"/>
                  <a:pt x="193" y="541"/>
                </a:cubicBezTo>
                <a:cubicBezTo>
                  <a:pt x="194" y="547"/>
                  <a:pt x="194" y="547"/>
                  <a:pt x="194" y="547"/>
                </a:cubicBezTo>
                <a:cubicBezTo>
                  <a:pt x="190" y="547"/>
                  <a:pt x="190" y="547"/>
                  <a:pt x="190" y="547"/>
                </a:cubicBezTo>
                <a:cubicBezTo>
                  <a:pt x="189" y="550"/>
                  <a:pt x="189" y="550"/>
                  <a:pt x="189" y="550"/>
                </a:cubicBezTo>
                <a:cubicBezTo>
                  <a:pt x="191" y="553"/>
                  <a:pt x="191" y="553"/>
                  <a:pt x="191" y="553"/>
                </a:cubicBezTo>
                <a:cubicBezTo>
                  <a:pt x="196" y="555"/>
                  <a:pt x="196" y="555"/>
                  <a:pt x="196" y="555"/>
                </a:cubicBezTo>
                <a:cubicBezTo>
                  <a:pt x="197" y="556"/>
                  <a:pt x="197" y="556"/>
                  <a:pt x="197" y="556"/>
                </a:cubicBezTo>
                <a:cubicBezTo>
                  <a:pt x="197" y="559"/>
                  <a:pt x="197" y="559"/>
                  <a:pt x="197" y="559"/>
                </a:cubicBezTo>
                <a:cubicBezTo>
                  <a:pt x="193" y="562"/>
                  <a:pt x="193" y="562"/>
                  <a:pt x="193" y="562"/>
                </a:cubicBezTo>
                <a:cubicBezTo>
                  <a:pt x="194" y="566"/>
                  <a:pt x="194" y="566"/>
                  <a:pt x="194" y="566"/>
                </a:cubicBezTo>
                <a:cubicBezTo>
                  <a:pt x="193" y="566"/>
                  <a:pt x="193" y="566"/>
                  <a:pt x="193" y="566"/>
                </a:cubicBezTo>
                <a:cubicBezTo>
                  <a:pt x="191" y="565"/>
                  <a:pt x="191" y="565"/>
                  <a:pt x="191" y="565"/>
                </a:cubicBezTo>
                <a:cubicBezTo>
                  <a:pt x="193" y="567"/>
                  <a:pt x="193" y="567"/>
                  <a:pt x="193" y="567"/>
                </a:cubicBezTo>
                <a:cubicBezTo>
                  <a:pt x="192" y="568"/>
                  <a:pt x="192" y="568"/>
                  <a:pt x="192" y="568"/>
                </a:cubicBezTo>
                <a:cubicBezTo>
                  <a:pt x="192" y="570"/>
                  <a:pt x="192" y="570"/>
                  <a:pt x="192" y="570"/>
                </a:cubicBezTo>
                <a:cubicBezTo>
                  <a:pt x="193" y="572"/>
                  <a:pt x="193" y="572"/>
                  <a:pt x="193" y="572"/>
                </a:cubicBezTo>
                <a:cubicBezTo>
                  <a:pt x="192" y="572"/>
                  <a:pt x="192" y="572"/>
                  <a:pt x="192" y="572"/>
                </a:cubicBezTo>
                <a:cubicBezTo>
                  <a:pt x="197" y="575"/>
                  <a:pt x="197" y="575"/>
                  <a:pt x="197" y="575"/>
                </a:cubicBezTo>
                <a:cubicBezTo>
                  <a:pt x="194" y="576"/>
                  <a:pt x="194" y="576"/>
                  <a:pt x="194" y="576"/>
                </a:cubicBezTo>
                <a:cubicBezTo>
                  <a:pt x="196" y="576"/>
                  <a:pt x="196" y="576"/>
                  <a:pt x="196" y="576"/>
                </a:cubicBezTo>
                <a:cubicBezTo>
                  <a:pt x="200" y="580"/>
                  <a:pt x="200" y="580"/>
                  <a:pt x="200" y="580"/>
                </a:cubicBezTo>
                <a:cubicBezTo>
                  <a:pt x="210" y="584"/>
                  <a:pt x="210" y="584"/>
                  <a:pt x="210" y="584"/>
                </a:cubicBezTo>
                <a:cubicBezTo>
                  <a:pt x="207" y="585"/>
                  <a:pt x="207" y="585"/>
                  <a:pt x="207" y="585"/>
                </a:cubicBezTo>
                <a:cubicBezTo>
                  <a:pt x="200" y="585"/>
                  <a:pt x="200" y="585"/>
                  <a:pt x="200" y="585"/>
                </a:cubicBezTo>
                <a:cubicBezTo>
                  <a:pt x="194" y="585"/>
                  <a:pt x="194" y="585"/>
                  <a:pt x="194" y="585"/>
                </a:cubicBezTo>
                <a:cubicBezTo>
                  <a:pt x="192" y="583"/>
                  <a:pt x="192" y="583"/>
                  <a:pt x="192" y="583"/>
                </a:cubicBezTo>
                <a:cubicBezTo>
                  <a:pt x="194" y="583"/>
                  <a:pt x="194" y="583"/>
                  <a:pt x="194" y="583"/>
                </a:cubicBezTo>
                <a:cubicBezTo>
                  <a:pt x="193" y="582"/>
                  <a:pt x="193" y="582"/>
                  <a:pt x="193" y="582"/>
                </a:cubicBezTo>
                <a:cubicBezTo>
                  <a:pt x="195" y="583"/>
                  <a:pt x="195" y="583"/>
                  <a:pt x="195" y="583"/>
                </a:cubicBezTo>
                <a:cubicBezTo>
                  <a:pt x="197" y="583"/>
                  <a:pt x="197" y="583"/>
                  <a:pt x="197" y="583"/>
                </a:cubicBezTo>
                <a:cubicBezTo>
                  <a:pt x="194" y="580"/>
                  <a:pt x="194" y="580"/>
                  <a:pt x="194" y="580"/>
                </a:cubicBezTo>
                <a:cubicBezTo>
                  <a:pt x="196" y="579"/>
                  <a:pt x="196" y="579"/>
                  <a:pt x="196" y="579"/>
                </a:cubicBezTo>
                <a:cubicBezTo>
                  <a:pt x="193" y="579"/>
                  <a:pt x="193" y="579"/>
                  <a:pt x="193" y="579"/>
                </a:cubicBezTo>
                <a:cubicBezTo>
                  <a:pt x="193" y="577"/>
                  <a:pt x="193" y="577"/>
                  <a:pt x="193" y="577"/>
                </a:cubicBezTo>
                <a:cubicBezTo>
                  <a:pt x="192" y="577"/>
                  <a:pt x="192" y="577"/>
                  <a:pt x="192" y="577"/>
                </a:cubicBezTo>
                <a:cubicBezTo>
                  <a:pt x="193" y="576"/>
                  <a:pt x="193" y="576"/>
                  <a:pt x="193" y="576"/>
                </a:cubicBezTo>
                <a:cubicBezTo>
                  <a:pt x="190" y="577"/>
                  <a:pt x="190" y="577"/>
                  <a:pt x="190" y="577"/>
                </a:cubicBezTo>
                <a:cubicBezTo>
                  <a:pt x="192" y="581"/>
                  <a:pt x="192" y="581"/>
                  <a:pt x="192" y="581"/>
                </a:cubicBezTo>
                <a:cubicBezTo>
                  <a:pt x="190" y="580"/>
                  <a:pt x="190" y="580"/>
                  <a:pt x="190" y="580"/>
                </a:cubicBezTo>
                <a:cubicBezTo>
                  <a:pt x="187" y="579"/>
                  <a:pt x="187" y="579"/>
                  <a:pt x="187" y="579"/>
                </a:cubicBezTo>
                <a:cubicBezTo>
                  <a:pt x="190" y="577"/>
                  <a:pt x="190" y="577"/>
                  <a:pt x="190" y="577"/>
                </a:cubicBezTo>
                <a:cubicBezTo>
                  <a:pt x="185" y="576"/>
                  <a:pt x="185" y="576"/>
                  <a:pt x="185" y="576"/>
                </a:cubicBezTo>
                <a:cubicBezTo>
                  <a:pt x="184" y="573"/>
                  <a:pt x="184" y="573"/>
                  <a:pt x="184" y="573"/>
                </a:cubicBezTo>
                <a:cubicBezTo>
                  <a:pt x="181" y="572"/>
                  <a:pt x="181" y="572"/>
                  <a:pt x="181" y="572"/>
                </a:cubicBezTo>
                <a:cubicBezTo>
                  <a:pt x="184" y="573"/>
                  <a:pt x="184" y="573"/>
                  <a:pt x="184" y="573"/>
                </a:cubicBezTo>
                <a:cubicBezTo>
                  <a:pt x="182" y="573"/>
                  <a:pt x="182" y="573"/>
                  <a:pt x="182" y="573"/>
                </a:cubicBezTo>
                <a:cubicBezTo>
                  <a:pt x="182" y="574"/>
                  <a:pt x="182" y="574"/>
                  <a:pt x="182" y="574"/>
                </a:cubicBezTo>
                <a:cubicBezTo>
                  <a:pt x="181" y="572"/>
                  <a:pt x="181" y="572"/>
                  <a:pt x="181" y="572"/>
                </a:cubicBezTo>
                <a:cubicBezTo>
                  <a:pt x="182" y="574"/>
                  <a:pt x="182" y="574"/>
                  <a:pt x="182" y="574"/>
                </a:cubicBezTo>
                <a:cubicBezTo>
                  <a:pt x="178" y="570"/>
                  <a:pt x="178" y="570"/>
                  <a:pt x="178" y="570"/>
                </a:cubicBezTo>
                <a:cubicBezTo>
                  <a:pt x="179" y="569"/>
                  <a:pt x="179" y="569"/>
                  <a:pt x="179" y="569"/>
                </a:cubicBezTo>
                <a:cubicBezTo>
                  <a:pt x="175" y="567"/>
                  <a:pt x="175" y="567"/>
                  <a:pt x="175" y="567"/>
                </a:cubicBezTo>
                <a:cubicBezTo>
                  <a:pt x="176" y="564"/>
                  <a:pt x="176" y="564"/>
                  <a:pt x="176" y="564"/>
                </a:cubicBezTo>
                <a:cubicBezTo>
                  <a:pt x="176" y="563"/>
                  <a:pt x="176" y="563"/>
                  <a:pt x="176" y="563"/>
                </a:cubicBezTo>
                <a:cubicBezTo>
                  <a:pt x="175" y="564"/>
                  <a:pt x="175" y="564"/>
                  <a:pt x="175" y="564"/>
                </a:cubicBezTo>
                <a:cubicBezTo>
                  <a:pt x="173" y="560"/>
                  <a:pt x="173" y="560"/>
                  <a:pt x="173" y="560"/>
                </a:cubicBezTo>
                <a:cubicBezTo>
                  <a:pt x="175" y="560"/>
                  <a:pt x="175" y="560"/>
                  <a:pt x="175" y="560"/>
                </a:cubicBezTo>
                <a:cubicBezTo>
                  <a:pt x="173" y="560"/>
                  <a:pt x="173" y="560"/>
                  <a:pt x="173" y="560"/>
                </a:cubicBezTo>
                <a:cubicBezTo>
                  <a:pt x="172" y="558"/>
                  <a:pt x="172" y="558"/>
                  <a:pt x="172" y="558"/>
                </a:cubicBezTo>
                <a:cubicBezTo>
                  <a:pt x="176" y="559"/>
                  <a:pt x="176" y="559"/>
                  <a:pt x="176" y="559"/>
                </a:cubicBezTo>
                <a:cubicBezTo>
                  <a:pt x="171" y="556"/>
                  <a:pt x="171" y="556"/>
                  <a:pt x="171" y="556"/>
                </a:cubicBezTo>
                <a:cubicBezTo>
                  <a:pt x="172" y="555"/>
                  <a:pt x="172" y="555"/>
                  <a:pt x="172" y="555"/>
                </a:cubicBezTo>
                <a:cubicBezTo>
                  <a:pt x="171" y="553"/>
                  <a:pt x="171" y="553"/>
                  <a:pt x="171" y="553"/>
                </a:cubicBezTo>
                <a:cubicBezTo>
                  <a:pt x="167" y="553"/>
                  <a:pt x="167" y="553"/>
                  <a:pt x="167" y="553"/>
                </a:cubicBezTo>
                <a:cubicBezTo>
                  <a:pt x="168" y="551"/>
                  <a:pt x="168" y="551"/>
                  <a:pt x="168" y="551"/>
                </a:cubicBezTo>
                <a:cubicBezTo>
                  <a:pt x="167" y="550"/>
                  <a:pt x="167" y="550"/>
                  <a:pt x="167" y="550"/>
                </a:cubicBezTo>
                <a:cubicBezTo>
                  <a:pt x="169" y="550"/>
                  <a:pt x="169" y="550"/>
                  <a:pt x="169" y="550"/>
                </a:cubicBezTo>
                <a:cubicBezTo>
                  <a:pt x="171" y="553"/>
                  <a:pt x="171" y="553"/>
                  <a:pt x="171" y="553"/>
                </a:cubicBezTo>
                <a:cubicBezTo>
                  <a:pt x="172" y="551"/>
                  <a:pt x="172" y="551"/>
                  <a:pt x="172" y="551"/>
                </a:cubicBezTo>
                <a:cubicBezTo>
                  <a:pt x="172" y="550"/>
                  <a:pt x="172" y="550"/>
                  <a:pt x="172" y="550"/>
                </a:cubicBezTo>
                <a:cubicBezTo>
                  <a:pt x="172" y="551"/>
                  <a:pt x="172" y="551"/>
                  <a:pt x="172" y="551"/>
                </a:cubicBezTo>
                <a:cubicBezTo>
                  <a:pt x="171" y="550"/>
                  <a:pt x="171" y="550"/>
                  <a:pt x="171" y="550"/>
                </a:cubicBezTo>
                <a:cubicBezTo>
                  <a:pt x="172" y="549"/>
                  <a:pt x="172" y="549"/>
                  <a:pt x="172" y="549"/>
                </a:cubicBezTo>
                <a:cubicBezTo>
                  <a:pt x="171" y="548"/>
                  <a:pt x="171" y="548"/>
                  <a:pt x="171" y="548"/>
                </a:cubicBezTo>
                <a:cubicBezTo>
                  <a:pt x="171" y="547"/>
                  <a:pt x="171" y="547"/>
                  <a:pt x="171" y="547"/>
                </a:cubicBezTo>
                <a:cubicBezTo>
                  <a:pt x="171" y="546"/>
                  <a:pt x="171" y="546"/>
                  <a:pt x="171" y="546"/>
                </a:cubicBezTo>
                <a:cubicBezTo>
                  <a:pt x="172" y="546"/>
                  <a:pt x="172" y="546"/>
                  <a:pt x="172" y="546"/>
                </a:cubicBezTo>
                <a:cubicBezTo>
                  <a:pt x="169" y="543"/>
                  <a:pt x="169" y="543"/>
                  <a:pt x="169" y="543"/>
                </a:cubicBezTo>
                <a:cubicBezTo>
                  <a:pt x="169" y="537"/>
                  <a:pt x="169" y="537"/>
                  <a:pt x="169" y="537"/>
                </a:cubicBezTo>
                <a:cubicBezTo>
                  <a:pt x="169" y="536"/>
                  <a:pt x="169" y="536"/>
                  <a:pt x="169" y="536"/>
                </a:cubicBezTo>
                <a:cubicBezTo>
                  <a:pt x="169" y="536"/>
                  <a:pt x="169" y="536"/>
                  <a:pt x="169" y="536"/>
                </a:cubicBezTo>
                <a:cubicBezTo>
                  <a:pt x="168" y="534"/>
                  <a:pt x="168" y="534"/>
                  <a:pt x="168" y="534"/>
                </a:cubicBezTo>
                <a:cubicBezTo>
                  <a:pt x="169" y="533"/>
                  <a:pt x="169" y="533"/>
                  <a:pt x="169" y="533"/>
                </a:cubicBezTo>
                <a:cubicBezTo>
                  <a:pt x="166" y="534"/>
                  <a:pt x="166" y="534"/>
                  <a:pt x="166" y="534"/>
                </a:cubicBezTo>
                <a:cubicBezTo>
                  <a:pt x="164" y="532"/>
                  <a:pt x="164" y="532"/>
                  <a:pt x="164" y="532"/>
                </a:cubicBezTo>
                <a:cubicBezTo>
                  <a:pt x="162" y="526"/>
                  <a:pt x="162" y="526"/>
                  <a:pt x="162" y="526"/>
                </a:cubicBezTo>
                <a:cubicBezTo>
                  <a:pt x="163" y="524"/>
                  <a:pt x="163" y="524"/>
                  <a:pt x="163" y="524"/>
                </a:cubicBezTo>
                <a:cubicBezTo>
                  <a:pt x="159" y="516"/>
                  <a:pt x="159" y="516"/>
                  <a:pt x="159" y="516"/>
                </a:cubicBezTo>
                <a:cubicBezTo>
                  <a:pt x="160" y="515"/>
                  <a:pt x="160" y="515"/>
                  <a:pt x="160" y="515"/>
                </a:cubicBezTo>
                <a:cubicBezTo>
                  <a:pt x="161" y="501"/>
                  <a:pt x="161" y="501"/>
                  <a:pt x="161" y="501"/>
                </a:cubicBezTo>
                <a:cubicBezTo>
                  <a:pt x="158" y="482"/>
                  <a:pt x="158" y="482"/>
                  <a:pt x="158" y="482"/>
                </a:cubicBezTo>
                <a:cubicBezTo>
                  <a:pt x="158" y="473"/>
                  <a:pt x="158" y="473"/>
                  <a:pt x="158" y="473"/>
                </a:cubicBezTo>
                <a:cubicBezTo>
                  <a:pt x="157" y="460"/>
                  <a:pt x="157" y="460"/>
                  <a:pt x="157" y="460"/>
                </a:cubicBezTo>
                <a:cubicBezTo>
                  <a:pt x="158" y="452"/>
                  <a:pt x="158" y="452"/>
                  <a:pt x="158" y="452"/>
                </a:cubicBezTo>
                <a:cubicBezTo>
                  <a:pt x="155" y="439"/>
                  <a:pt x="155" y="439"/>
                  <a:pt x="155" y="439"/>
                </a:cubicBezTo>
                <a:cubicBezTo>
                  <a:pt x="148" y="433"/>
                  <a:pt x="148" y="433"/>
                  <a:pt x="148" y="433"/>
                </a:cubicBezTo>
                <a:cubicBezTo>
                  <a:pt x="138" y="427"/>
                  <a:pt x="138" y="427"/>
                  <a:pt x="138" y="427"/>
                </a:cubicBezTo>
                <a:cubicBezTo>
                  <a:pt x="134" y="423"/>
                  <a:pt x="134" y="423"/>
                  <a:pt x="134" y="423"/>
                </a:cubicBezTo>
                <a:cubicBezTo>
                  <a:pt x="134" y="419"/>
                  <a:pt x="134" y="419"/>
                  <a:pt x="134" y="419"/>
                </a:cubicBezTo>
                <a:cubicBezTo>
                  <a:pt x="129" y="412"/>
                  <a:pt x="129" y="412"/>
                  <a:pt x="129" y="412"/>
                </a:cubicBezTo>
                <a:cubicBezTo>
                  <a:pt x="124" y="399"/>
                  <a:pt x="124" y="399"/>
                  <a:pt x="124" y="399"/>
                </a:cubicBezTo>
                <a:cubicBezTo>
                  <a:pt x="116" y="389"/>
                  <a:pt x="116" y="389"/>
                  <a:pt x="116" y="389"/>
                </a:cubicBezTo>
                <a:cubicBezTo>
                  <a:pt x="117" y="388"/>
                  <a:pt x="117" y="388"/>
                  <a:pt x="117" y="388"/>
                </a:cubicBezTo>
                <a:cubicBezTo>
                  <a:pt x="116" y="383"/>
                  <a:pt x="116" y="383"/>
                  <a:pt x="116" y="383"/>
                </a:cubicBezTo>
                <a:cubicBezTo>
                  <a:pt x="119" y="380"/>
                  <a:pt x="119" y="380"/>
                  <a:pt x="119" y="380"/>
                </a:cubicBezTo>
                <a:cubicBezTo>
                  <a:pt x="120" y="376"/>
                  <a:pt x="120" y="376"/>
                  <a:pt x="120" y="376"/>
                </a:cubicBezTo>
                <a:cubicBezTo>
                  <a:pt x="120" y="374"/>
                  <a:pt x="120" y="374"/>
                  <a:pt x="120" y="374"/>
                </a:cubicBezTo>
                <a:cubicBezTo>
                  <a:pt x="119" y="376"/>
                  <a:pt x="119" y="376"/>
                  <a:pt x="119" y="376"/>
                </a:cubicBezTo>
                <a:cubicBezTo>
                  <a:pt x="117" y="375"/>
                  <a:pt x="117" y="375"/>
                  <a:pt x="117" y="375"/>
                </a:cubicBezTo>
                <a:cubicBezTo>
                  <a:pt x="117" y="370"/>
                  <a:pt x="117" y="370"/>
                  <a:pt x="117" y="370"/>
                </a:cubicBezTo>
                <a:cubicBezTo>
                  <a:pt x="119" y="365"/>
                  <a:pt x="119" y="365"/>
                  <a:pt x="119" y="365"/>
                </a:cubicBezTo>
                <a:cubicBezTo>
                  <a:pt x="119" y="363"/>
                  <a:pt x="119" y="363"/>
                  <a:pt x="119" y="363"/>
                </a:cubicBezTo>
                <a:cubicBezTo>
                  <a:pt x="123" y="360"/>
                  <a:pt x="123" y="360"/>
                  <a:pt x="123" y="360"/>
                </a:cubicBezTo>
                <a:cubicBezTo>
                  <a:pt x="124" y="356"/>
                  <a:pt x="124" y="356"/>
                  <a:pt x="124" y="356"/>
                </a:cubicBezTo>
                <a:cubicBezTo>
                  <a:pt x="127" y="355"/>
                  <a:pt x="127" y="355"/>
                  <a:pt x="127" y="355"/>
                </a:cubicBezTo>
                <a:cubicBezTo>
                  <a:pt x="130" y="350"/>
                  <a:pt x="130" y="350"/>
                  <a:pt x="130" y="350"/>
                </a:cubicBezTo>
                <a:cubicBezTo>
                  <a:pt x="128" y="350"/>
                  <a:pt x="128" y="350"/>
                  <a:pt x="128" y="350"/>
                </a:cubicBezTo>
                <a:cubicBezTo>
                  <a:pt x="129" y="340"/>
                  <a:pt x="129" y="340"/>
                  <a:pt x="129" y="340"/>
                </a:cubicBezTo>
                <a:cubicBezTo>
                  <a:pt x="127" y="336"/>
                  <a:pt x="127" y="336"/>
                  <a:pt x="127" y="336"/>
                </a:cubicBezTo>
                <a:cubicBezTo>
                  <a:pt x="126" y="334"/>
                  <a:pt x="126" y="334"/>
                  <a:pt x="126" y="334"/>
                </a:cubicBezTo>
                <a:cubicBezTo>
                  <a:pt x="127" y="332"/>
                  <a:pt x="127" y="332"/>
                  <a:pt x="127" y="332"/>
                </a:cubicBezTo>
                <a:cubicBezTo>
                  <a:pt x="123" y="329"/>
                  <a:pt x="123" y="329"/>
                  <a:pt x="123" y="329"/>
                </a:cubicBezTo>
                <a:cubicBezTo>
                  <a:pt x="119" y="333"/>
                  <a:pt x="119" y="333"/>
                  <a:pt x="119" y="333"/>
                </a:cubicBezTo>
                <a:cubicBezTo>
                  <a:pt x="120" y="335"/>
                  <a:pt x="120" y="335"/>
                  <a:pt x="120" y="335"/>
                </a:cubicBezTo>
                <a:cubicBezTo>
                  <a:pt x="118" y="337"/>
                  <a:pt x="118" y="337"/>
                  <a:pt x="118" y="337"/>
                </a:cubicBezTo>
                <a:cubicBezTo>
                  <a:pt x="114" y="333"/>
                  <a:pt x="114" y="333"/>
                  <a:pt x="114" y="333"/>
                </a:cubicBezTo>
                <a:cubicBezTo>
                  <a:pt x="110" y="332"/>
                  <a:pt x="110" y="332"/>
                  <a:pt x="110" y="332"/>
                </a:cubicBezTo>
                <a:cubicBezTo>
                  <a:pt x="109" y="331"/>
                  <a:pt x="109" y="331"/>
                  <a:pt x="109" y="331"/>
                </a:cubicBezTo>
                <a:cubicBezTo>
                  <a:pt x="108" y="331"/>
                  <a:pt x="108" y="331"/>
                  <a:pt x="108" y="331"/>
                </a:cubicBezTo>
                <a:cubicBezTo>
                  <a:pt x="108" y="329"/>
                  <a:pt x="108" y="329"/>
                  <a:pt x="108" y="329"/>
                </a:cubicBezTo>
                <a:cubicBezTo>
                  <a:pt x="104" y="325"/>
                  <a:pt x="104" y="325"/>
                  <a:pt x="104" y="325"/>
                </a:cubicBezTo>
                <a:cubicBezTo>
                  <a:pt x="104" y="327"/>
                  <a:pt x="104" y="327"/>
                  <a:pt x="104" y="327"/>
                </a:cubicBezTo>
                <a:cubicBezTo>
                  <a:pt x="102" y="325"/>
                  <a:pt x="102" y="325"/>
                  <a:pt x="102" y="325"/>
                </a:cubicBezTo>
                <a:cubicBezTo>
                  <a:pt x="102" y="321"/>
                  <a:pt x="102" y="321"/>
                  <a:pt x="102" y="321"/>
                </a:cubicBezTo>
                <a:cubicBezTo>
                  <a:pt x="97" y="314"/>
                  <a:pt x="97" y="314"/>
                  <a:pt x="97" y="314"/>
                </a:cubicBezTo>
                <a:cubicBezTo>
                  <a:pt x="98" y="313"/>
                  <a:pt x="98" y="313"/>
                  <a:pt x="98" y="313"/>
                </a:cubicBezTo>
                <a:cubicBezTo>
                  <a:pt x="96" y="312"/>
                  <a:pt x="96" y="312"/>
                  <a:pt x="96" y="312"/>
                </a:cubicBezTo>
                <a:cubicBezTo>
                  <a:pt x="93" y="312"/>
                  <a:pt x="93" y="312"/>
                  <a:pt x="93" y="312"/>
                </a:cubicBezTo>
                <a:cubicBezTo>
                  <a:pt x="89" y="310"/>
                  <a:pt x="89" y="310"/>
                  <a:pt x="89" y="310"/>
                </a:cubicBezTo>
                <a:cubicBezTo>
                  <a:pt x="85" y="309"/>
                  <a:pt x="85" y="309"/>
                  <a:pt x="85" y="309"/>
                </a:cubicBezTo>
                <a:cubicBezTo>
                  <a:pt x="82" y="307"/>
                  <a:pt x="82" y="307"/>
                  <a:pt x="82" y="307"/>
                </a:cubicBezTo>
                <a:cubicBezTo>
                  <a:pt x="78" y="302"/>
                  <a:pt x="78" y="302"/>
                  <a:pt x="78" y="302"/>
                </a:cubicBezTo>
                <a:cubicBezTo>
                  <a:pt x="74" y="301"/>
                  <a:pt x="74" y="301"/>
                  <a:pt x="74" y="301"/>
                </a:cubicBezTo>
                <a:cubicBezTo>
                  <a:pt x="70" y="303"/>
                  <a:pt x="70" y="303"/>
                  <a:pt x="70" y="303"/>
                </a:cubicBezTo>
                <a:cubicBezTo>
                  <a:pt x="65" y="301"/>
                  <a:pt x="65" y="301"/>
                  <a:pt x="65" y="301"/>
                </a:cubicBezTo>
                <a:cubicBezTo>
                  <a:pt x="48" y="292"/>
                  <a:pt x="48" y="292"/>
                  <a:pt x="48" y="292"/>
                </a:cubicBezTo>
                <a:cubicBezTo>
                  <a:pt x="44" y="288"/>
                  <a:pt x="44" y="288"/>
                  <a:pt x="44" y="288"/>
                </a:cubicBezTo>
                <a:cubicBezTo>
                  <a:pt x="42" y="284"/>
                  <a:pt x="42" y="284"/>
                  <a:pt x="42" y="284"/>
                </a:cubicBezTo>
                <a:cubicBezTo>
                  <a:pt x="43" y="283"/>
                  <a:pt x="43" y="283"/>
                  <a:pt x="43" y="283"/>
                </a:cubicBezTo>
                <a:cubicBezTo>
                  <a:pt x="44" y="280"/>
                  <a:pt x="44" y="280"/>
                  <a:pt x="44" y="280"/>
                </a:cubicBezTo>
                <a:cubicBezTo>
                  <a:pt x="43" y="275"/>
                  <a:pt x="43" y="275"/>
                  <a:pt x="43" y="275"/>
                </a:cubicBezTo>
                <a:cubicBezTo>
                  <a:pt x="37" y="264"/>
                  <a:pt x="37" y="264"/>
                  <a:pt x="37" y="264"/>
                </a:cubicBezTo>
                <a:cubicBezTo>
                  <a:pt x="34" y="263"/>
                  <a:pt x="34" y="263"/>
                  <a:pt x="34" y="263"/>
                </a:cubicBezTo>
                <a:cubicBezTo>
                  <a:pt x="35" y="260"/>
                  <a:pt x="35" y="260"/>
                  <a:pt x="35" y="260"/>
                </a:cubicBezTo>
                <a:cubicBezTo>
                  <a:pt x="29" y="250"/>
                  <a:pt x="29" y="250"/>
                  <a:pt x="29" y="250"/>
                </a:cubicBezTo>
                <a:cubicBezTo>
                  <a:pt x="28" y="240"/>
                  <a:pt x="28" y="240"/>
                  <a:pt x="28" y="240"/>
                </a:cubicBezTo>
                <a:cubicBezTo>
                  <a:pt x="23" y="237"/>
                  <a:pt x="23" y="237"/>
                  <a:pt x="23" y="237"/>
                </a:cubicBezTo>
                <a:cubicBezTo>
                  <a:pt x="22" y="246"/>
                  <a:pt x="22" y="246"/>
                  <a:pt x="22" y="246"/>
                </a:cubicBezTo>
                <a:cubicBezTo>
                  <a:pt x="25" y="250"/>
                  <a:pt x="25" y="250"/>
                  <a:pt x="25" y="250"/>
                </a:cubicBezTo>
                <a:cubicBezTo>
                  <a:pt x="27" y="258"/>
                  <a:pt x="27" y="258"/>
                  <a:pt x="27" y="258"/>
                </a:cubicBezTo>
                <a:cubicBezTo>
                  <a:pt x="28" y="258"/>
                  <a:pt x="28" y="258"/>
                  <a:pt x="28" y="258"/>
                </a:cubicBezTo>
                <a:cubicBezTo>
                  <a:pt x="29" y="268"/>
                  <a:pt x="29" y="268"/>
                  <a:pt x="29" y="268"/>
                </a:cubicBezTo>
                <a:cubicBezTo>
                  <a:pt x="32" y="271"/>
                  <a:pt x="32" y="271"/>
                  <a:pt x="32" y="271"/>
                </a:cubicBezTo>
                <a:cubicBezTo>
                  <a:pt x="29" y="274"/>
                  <a:pt x="29" y="274"/>
                  <a:pt x="29" y="274"/>
                </a:cubicBezTo>
                <a:cubicBezTo>
                  <a:pt x="28" y="271"/>
                  <a:pt x="28" y="271"/>
                  <a:pt x="28" y="271"/>
                </a:cubicBezTo>
                <a:cubicBezTo>
                  <a:pt x="24" y="266"/>
                  <a:pt x="24" y="266"/>
                  <a:pt x="24" y="266"/>
                </a:cubicBezTo>
                <a:cubicBezTo>
                  <a:pt x="25" y="262"/>
                  <a:pt x="25" y="262"/>
                  <a:pt x="25" y="262"/>
                </a:cubicBezTo>
                <a:cubicBezTo>
                  <a:pt x="23" y="257"/>
                  <a:pt x="23" y="257"/>
                  <a:pt x="23" y="257"/>
                </a:cubicBezTo>
                <a:cubicBezTo>
                  <a:pt x="21" y="258"/>
                  <a:pt x="21" y="258"/>
                  <a:pt x="21" y="258"/>
                </a:cubicBezTo>
                <a:cubicBezTo>
                  <a:pt x="18" y="254"/>
                  <a:pt x="18" y="254"/>
                  <a:pt x="18" y="254"/>
                </a:cubicBezTo>
                <a:cubicBezTo>
                  <a:pt x="21" y="254"/>
                  <a:pt x="21" y="254"/>
                  <a:pt x="21" y="254"/>
                </a:cubicBezTo>
                <a:cubicBezTo>
                  <a:pt x="22" y="251"/>
                  <a:pt x="22" y="251"/>
                  <a:pt x="22" y="251"/>
                </a:cubicBezTo>
                <a:cubicBezTo>
                  <a:pt x="18" y="246"/>
                  <a:pt x="18" y="246"/>
                  <a:pt x="18" y="246"/>
                </a:cubicBezTo>
                <a:cubicBezTo>
                  <a:pt x="18" y="244"/>
                  <a:pt x="18" y="244"/>
                  <a:pt x="18" y="244"/>
                </a:cubicBezTo>
                <a:cubicBezTo>
                  <a:pt x="31" y="192"/>
                  <a:pt x="58" y="146"/>
                  <a:pt x="93" y="109"/>
                </a:cubicBezTo>
                <a:close/>
                <a:moveTo>
                  <a:pt x="174" y="116"/>
                </a:moveTo>
                <a:cubicBezTo>
                  <a:pt x="174" y="113"/>
                  <a:pt x="174" y="113"/>
                  <a:pt x="174" y="113"/>
                </a:cubicBezTo>
                <a:cubicBezTo>
                  <a:pt x="170" y="114"/>
                  <a:pt x="170" y="114"/>
                  <a:pt x="170" y="114"/>
                </a:cubicBezTo>
                <a:cubicBezTo>
                  <a:pt x="171" y="113"/>
                  <a:pt x="171" y="113"/>
                  <a:pt x="171" y="113"/>
                </a:cubicBezTo>
                <a:cubicBezTo>
                  <a:pt x="174" y="112"/>
                  <a:pt x="174" y="112"/>
                  <a:pt x="174" y="112"/>
                </a:cubicBezTo>
                <a:cubicBezTo>
                  <a:pt x="177" y="108"/>
                  <a:pt x="177" y="108"/>
                  <a:pt x="177" y="108"/>
                </a:cubicBezTo>
                <a:cubicBezTo>
                  <a:pt x="179" y="106"/>
                  <a:pt x="179" y="106"/>
                  <a:pt x="179" y="106"/>
                </a:cubicBezTo>
                <a:cubicBezTo>
                  <a:pt x="188" y="114"/>
                  <a:pt x="188" y="114"/>
                  <a:pt x="188" y="114"/>
                </a:cubicBezTo>
                <a:cubicBezTo>
                  <a:pt x="185" y="115"/>
                  <a:pt x="185" y="115"/>
                  <a:pt x="185" y="115"/>
                </a:cubicBezTo>
                <a:cubicBezTo>
                  <a:pt x="182" y="114"/>
                  <a:pt x="182" y="114"/>
                  <a:pt x="182" y="114"/>
                </a:cubicBezTo>
                <a:cubicBezTo>
                  <a:pt x="181" y="113"/>
                  <a:pt x="181" y="113"/>
                  <a:pt x="181" y="113"/>
                </a:cubicBezTo>
                <a:cubicBezTo>
                  <a:pt x="182" y="112"/>
                  <a:pt x="182" y="112"/>
                  <a:pt x="182" y="112"/>
                </a:cubicBezTo>
                <a:lnTo>
                  <a:pt x="174" y="116"/>
                </a:lnTo>
                <a:close/>
                <a:moveTo>
                  <a:pt x="131" y="282"/>
                </a:moveTo>
                <a:cubicBezTo>
                  <a:pt x="130" y="279"/>
                  <a:pt x="130" y="279"/>
                  <a:pt x="130" y="279"/>
                </a:cubicBezTo>
                <a:cubicBezTo>
                  <a:pt x="119" y="276"/>
                  <a:pt x="119" y="276"/>
                  <a:pt x="119" y="276"/>
                </a:cubicBezTo>
                <a:cubicBezTo>
                  <a:pt x="120" y="275"/>
                  <a:pt x="120" y="275"/>
                  <a:pt x="120" y="275"/>
                </a:cubicBezTo>
                <a:cubicBezTo>
                  <a:pt x="117" y="274"/>
                  <a:pt x="117" y="274"/>
                  <a:pt x="117" y="274"/>
                </a:cubicBezTo>
                <a:cubicBezTo>
                  <a:pt x="111" y="278"/>
                  <a:pt x="111" y="278"/>
                  <a:pt x="111" y="278"/>
                </a:cubicBezTo>
                <a:cubicBezTo>
                  <a:pt x="110" y="278"/>
                  <a:pt x="110" y="278"/>
                  <a:pt x="110" y="278"/>
                </a:cubicBezTo>
                <a:cubicBezTo>
                  <a:pt x="114" y="274"/>
                  <a:pt x="114" y="274"/>
                  <a:pt x="114" y="274"/>
                </a:cubicBezTo>
                <a:cubicBezTo>
                  <a:pt x="121" y="272"/>
                  <a:pt x="121" y="272"/>
                  <a:pt x="121" y="272"/>
                </a:cubicBezTo>
                <a:cubicBezTo>
                  <a:pt x="126" y="273"/>
                  <a:pt x="126" y="273"/>
                  <a:pt x="126" y="273"/>
                </a:cubicBezTo>
                <a:cubicBezTo>
                  <a:pt x="134" y="278"/>
                  <a:pt x="134" y="278"/>
                  <a:pt x="134" y="278"/>
                </a:cubicBezTo>
                <a:cubicBezTo>
                  <a:pt x="143" y="284"/>
                  <a:pt x="143" y="284"/>
                  <a:pt x="143" y="284"/>
                </a:cubicBezTo>
                <a:cubicBezTo>
                  <a:pt x="132" y="286"/>
                  <a:pt x="132" y="286"/>
                  <a:pt x="132" y="286"/>
                </a:cubicBezTo>
                <a:cubicBezTo>
                  <a:pt x="134" y="283"/>
                  <a:pt x="134" y="283"/>
                  <a:pt x="134" y="283"/>
                </a:cubicBezTo>
                <a:lnTo>
                  <a:pt x="131" y="282"/>
                </a:lnTo>
                <a:close/>
                <a:moveTo>
                  <a:pt x="149" y="291"/>
                </a:moveTo>
                <a:cubicBezTo>
                  <a:pt x="148" y="287"/>
                  <a:pt x="148" y="287"/>
                  <a:pt x="148" y="287"/>
                </a:cubicBezTo>
                <a:cubicBezTo>
                  <a:pt x="146" y="286"/>
                  <a:pt x="146" y="286"/>
                  <a:pt x="146" y="286"/>
                </a:cubicBezTo>
                <a:cubicBezTo>
                  <a:pt x="151" y="286"/>
                  <a:pt x="151" y="286"/>
                  <a:pt x="151" y="286"/>
                </a:cubicBezTo>
                <a:cubicBezTo>
                  <a:pt x="157" y="286"/>
                  <a:pt x="157" y="286"/>
                  <a:pt x="157" y="286"/>
                </a:cubicBezTo>
                <a:cubicBezTo>
                  <a:pt x="159" y="288"/>
                  <a:pt x="159" y="288"/>
                  <a:pt x="159" y="288"/>
                </a:cubicBezTo>
                <a:cubicBezTo>
                  <a:pt x="158" y="289"/>
                  <a:pt x="158" y="289"/>
                  <a:pt x="158" y="289"/>
                </a:cubicBezTo>
                <a:cubicBezTo>
                  <a:pt x="162" y="291"/>
                  <a:pt x="162" y="291"/>
                  <a:pt x="162" y="291"/>
                </a:cubicBezTo>
                <a:cubicBezTo>
                  <a:pt x="161" y="292"/>
                  <a:pt x="161" y="292"/>
                  <a:pt x="161" y="292"/>
                </a:cubicBezTo>
                <a:cubicBezTo>
                  <a:pt x="158" y="291"/>
                  <a:pt x="158" y="291"/>
                  <a:pt x="158" y="291"/>
                </a:cubicBezTo>
                <a:cubicBezTo>
                  <a:pt x="154" y="293"/>
                  <a:pt x="154" y="293"/>
                  <a:pt x="154" y="293"/>
                </a:cubicBezTo>
                <a:cubicBezTo>
                  <a:pt x="154" y="291"/>
                  <a:pt x="154" y="291"/>
                  <a:pt x="154" y="291"/>
                </a:cubicBezTo>
                <a:cubicBezTo>
                  <a:pt x="151" y="295"/>
                  <a:pt x="151" y="295"/>
                  <a:pt x="151" y="295"/>
                </a:cubicBezTo>
                <a:cubicBezTo>
                  <a:pt x="151" y="293"/>
                  <a:pt x="151" y="293"/>
                  <a:pt x="151" y="293"/>
                </a:cubicBezTo>
                <a:cubicBezTo>
                  <a:pt x="144" y="293"/>
                  <a:pt x="144" y="293"/>
                  <a:pt x="144" y="293"/>
                </a:cubicBezTo>
                <a:cubicBezTo>
                  <a:pt x="142" y="291"/>
                  <a:pt x="142" y="291"/>
                  <a:pt x="142" y="291"/>
                </a:cubicBezTo>
                <a:lnTo>
                  <a:pt x="149" y="291"/>
                </a:lnTo>
                <a:close/>
                <a:moveTo>
                  <a:pt x="146" y="290"/>
                </a:moveTo>
                <a:cubicBezTo>
                  <a:pt x="147" y="289"/>
                  <a:pt x="147" y="289"/>
                  <a:pt x="147" y="289"/>
                </a:cubicBezTo>
                <a:cubicBezTo>
                  <a:pt x="147" y="290"/>
                  <a:pt x="147" y="290"/>
                  <a:pt x="147" y="290"/>
                </a:cubicBezTo>
                <a:lnTo>
                  <a:pt x="146" y="290"/>
                </a:lnTo>
                <a:close/>
                <a:moveTo>
                  <a:pt x="528" y="436"/>
                </a:moveTo>
                <a:cubicBezTo>
                  <a:pt x="529" y="431"/>
                  <a:pt x="529" y="431"/>
                  <a:pt x="529" y="431"/>
                </a:cubicBezTo>
                <a:cubicBezTo>
                  <a:pt x="535" y="429"/>
                  <a:pt x="535" y="429"/>
                  <a:pt x="535" y="429"/>
                </a:cubicBezTo>
                <a:cubicBezTo>
                  <a:pt x="537" y="430"/>
                  <a:pt x="537" y="430"/>
                  <a:pt x="537" y="430"/>
                </a:cubicBezTo>
                <a:cubicBezTo>
                  <a:pt x="536" y="428"/>
                  <a:pt x="536" y="428"/>
                  <a:pt x="536" y="428"/>
                </a:cubicBezTo>
                <a:cubicBezTo>
                  <a:pt x="538" y="427"/>
                  <a:pt x="538" y="427"/>
                  <a:pt x="538" y="427"/>
                </a:cubicBezTo>
                <a:cubicBezTo>
                  <a:pt x="539" y="428"/>
                  <a:pt x="539" y="428"/>
                  <a:pt x="539" y="428"/>
                </a:cubicBezTo>
                <a:cubicBezTo>
                  <a:pt x="539" y="425"/>
                  <a:pt x="539" y="425"/>
                  <a:pt x="539" y="425"/>
                </a:cubicBezTo>
                <a:cubicBezTo>
                  <a:pt x="539" y="426"/>
                  <a:pt x="539" y="426"/>
                  <a:pt x="539" y="426"/>
                </a:cubicBezTo>
                <a:cubicBezTo>
                  <a:pt x="541" y="424"/>
                  <a:pt x="541" y="424"/>
                  <a:pt x="541" y="424"/>
                </a:cubicBezTo>
                <a:cubicBezTo>
                  <a:pt x="540" y="423"/>
                  <a:pt x="540" y="423"/>
                  <a:pt x="540" y="423"/>
                </a:cubicBezTo>
                <a:cubicBezTo>
                  <a:pt x="541" y="423"/>
                  <a:pt x="541" y="423"/>
                  <a:pt x="541" y="423"/>
                </a:cubicBezTo>
                <a:cubicBezTo>
                  <a:pt x="541" y="420"/>
                  <a:pt x="541" y="420"/>
                  <a:pt x="541" y="420"/>
                </a:cubicBezTo>
                <a:cubicBezTo>
                  <a:pt x="542" y="421"/>
                  <a:pt x="542" y="421"/>
                  <a:pt x="542" y="421"/>
                </a:cubicBezTo>
                <a:cubicBezTo>
                  <a:pt x="544" y="419"/>
                  <a:pt x="544" y="419"/>
                  <a:pt x="544" y="419"/>
                </a:cubicBezTo>
                <a:cubicBezTo>
                  <a:pt x="544" y="415"/>
                  <a:pt x="544" y="415"/>
                  <a:pt x="544" y="415"/>
                </a:cubicBezTo>
                <a:cubicBezTo>
                  <a:pt x="546" y="414"/>
                  <a:pt x="546" y="414"/>
                  <a:pt x="546" y="414"/>
                </a:cubicBezTo>
                <a:cubicBezTo>
                  <a:pt x="548" y="418"/>
                  <a:pt x="548" y="418"/>
                  <a:pt x="548" y="418"/>
                </a:cubicBezTo>
                <a:cubicBezTo>
                  <a:pt x="549" y="427"/>
                  <a:pt x="549" y="427"/>
                  <a:pt x="549" y="427"/>
                </a:cubicBezTo>
                <a:cubicBezTo>
                  <a:pt x="548" y="429"/>
                  <a:pt x="548" y="429"/>
                  <a:pt x="548" y="429"/>
                </a:cubicBezTo>
                <a:cubicBezTo>
                  <a:pt x="547" y="427"/>
                  <a:pt x="547" y="427"/>
                  <a:pt x="547" y="427"/>
                </a:cubicBezTo>
                <a:cubicBezTo>
                  <a:pt x="547" y="432"/>
                  <a:pt x="547" y="432"/>
                  <a:pt x="547" y="432"/>
                </a:cubicBezTo>
                <a:cubicBezTo>
                  <a:pt x="537" y="464"/>
                  <a:pt x="537" y="464"/>
                  <a:pt x="537" y="464"/>
                </a:cubicBezTo>
                <a:cubicBezTo>
                  <a:pt x="535" y="466"/>
                  <a:pt x="535" y="466"/>
                  <a:pt x="535" y="466"/>
                </a:cubicBezTo>
                <a:cubicBezTo>
                  <a:pt x="530" y="468"/>
                  <a:pt x="530" y="468"/>
                  <a:pt x="530" y="468"/>
                </a:cubicBezTo>
                <a:cubicBezTo>
                  <a:pt x="526" y="464"/>
                  <a:pt x="526" y="464"/>
                  <a:pt x="526" y="464"/>
                </a:cubicBezTo>
                <a:cubicBezTo>
                  <a:pt x="525" y="457"/>
                  <a:pt x="525" y="457"/>
                  <a:pt x="525" y="457"/>
                </a:cubicBezTo>
                <a:cubicBezTo>
                  <a:pt x="525" y="453"/>
                  <a:pt x="525" y="453"/>
                  <a:pt x="525" y="453"/>
                </a:cubicBezTo>
                <a:cubicBezTo>
                  <a:pt x="529" y="445"/>
                  <a:pt x="529" y="445"/>
                  <a:pt x="529" y="445"/>
                </a:cubicBezTo>
                <a:lnTo>
                  <a:pt x="528" y="436"/>
                </a:lnTo>
                <a:close/>
                <a:moveTo>
                  <a:pt x="645" y="328"/>
                </a:moveTo>
                <a:cubicBezTo>
                  <a:pt x="643" y="329"/>
                  <a:pt x="643" y="329"/>
                  <a:pt x="643" y="329"/>
                </a:cubicBezTo>
                <a:cubicBezTo>
                  <a:pt x="641" y="333"/>
                  <a:pt x="641" y="333"/>
                  <a:pt x="641" y="333"/>
                </a:cubicBezTo>
                <a:cubicBezTo>
                  <a:pt x="637" y="329"/>
                  <a:pt x="637" y="329"/>
                  <a:pt x="637" y="329"/>
                </a:cubicBezTo>
                <a:cubicBezTo>
                  <a:pt x="627" y="305"/>
                  <a:pt x="627" y="305"/>
                  <a:pt x="627" y="305"/>
                </a:cubicBezTo>
                <a:cubicBezTo>
                  <a:pt x="626" y="302"/>
                  <a:pt x="626" y="302"/>
                  <a:pt x="626" y="302"/>
                </a:cubicBezTo>
                <a:cubicBezTo>
                  <a:pt x="621" y="286"/>
                  <a:pt x="621" y="286"/>
                  <a:pt x="621" y="286"/>
                </a:cubicBezTo>
                <a:cubicBezTo>
                  <a:pt x="620" y="277"/>
                  <a:pt x="620" y="277"/>
                  <a:pt x="620" y="277"/>
                </a:cubicBezTo>
                <a:cubicBezTo>
                  <a:pt x="621" y="276"/>
                  <a:pt x="621" y="276"/>
                  <a:pt x="621" y="276"/>
                </a:cubicBezTo>
                <a:cubicBezTo>
                  <a:pt x="619" y="275"/>
                  <a:pt x="619" y="275"/>
                  <a:pt x="619" y="275"/>
                </a:cubicBezTo>
                <a:cubicBezTo>
                  <a:pt x="618" y="281"/>
                  <a:pt x="618" y="281"/>
                  <a:pt x="618" y="281"/>
                </a:cubicBezTo>
                <a:cubicBezTo>
                  <a:pt x="614" y="282"/>
                  <a:pt x="614" y="282"/>
                  <a:pt x="614" y="282"/>
                </a:cubicBezTo>
                <a:cubicBezTo>
                  <a:pt x="608" y="276"/>
                  <a:pt x="608" y="276"/>
                  <a:pt x="608" y="276"/>
                </a:cubicBezTo>
                <a:cubicBezTo>
                  <a:pt x="611" y="275"/>
                  <a:pt x="611" y="275"/>
                  <a:pt x="611" y="275"/>
                </a:cubicBezTo>
                <a:cubicBezTo>
                  <a:pt x="613" y="272"/>
                  <a:pt x="613" y="272"/>
                  <a:pt x="613" y="272"/>
                </a:cubicBezTo>
                <a:cubicBezTo>
                  <a:pt x="608" y="274"/>
                  <a:pt x="608" y="274"/>
                  <a:pt x="608" y="274"/>
                </a:cubicBezTo>
                <a:cubicBezTo>
                  <a:pt x="605" y="270"/>
                  <a:pt x="605" y="270"/>
                  <a:pt x="605" y="270"/>
                </a:cubicBezTo>
                <a:cubicBezTo>
                  <a:pt x="603" y="269"/>
                  <a:pt x="603" y="269"/>
                  <a:pt x="603" y="269"/>
                </a:cubicBezTo>
                <a:cubicBezTo>
                  <a:pt x="599" y="264"/>
                  <a:pt x="599" y="264"/>
                  <a:pt x="599" y="264"/>
                </a:cubicBezTo>
                <a:cubicBezTo>
                  <a:pt x="595" y="264"/>
                  <a:pt x="595" y="264"/>
                  <a:pt x="595" y="264"/>
                </a:cubicBezTo>
                <a:cubicBezTo>
                  <a:pt x="584" y="264"/>
                  <a:pt x="584" y="264"/>
                  <a:pt x="584" y="264"/>
                </a:cubicBezTo>
                <a:cubicBezTo>
                  <a:pt x="570" y="262"/>
                  <a:pt x="570" y="262"/>
                  <a:pt x="570" y="262"/>
                </a:cubicBezTo>
                <a:cubicBezTo>
                  <a:pt x="568" y="257"/>
                  <a:pt x="568" y="257"/>
                  <a:pt x="568" y="257"/>
                </a:cubicBezTo>
                <a:cubicBezTo>
                  <a:pt x="567" y="256"/>
                  <a:pt x="567" y="256"/>
                  <a:pt x="567" y="256"/>
                </a:cubicBezTo>
                <a:cubicBezTo>
                  <a:pt x="561" y="259"/>
                  <a:pt x="561" y="259"/>
                  <a:pt x="561" y="259"/>
                </a:cubicBezTo>
                <a:cubicBezTo>
                  <a:pt x="558" y="258"/>
                  <a:pt x="558" y="258"/>
                  <a:pt x="558" y="258"/>
                </a:cubicBezTo>
                <a:cubicBezTo>
                  <a:pt x="550" y="254"/>
                  <a:pt x="550" y="254"/>
                  <a:pt x="550" y="254"/>
                </a:cubicBezTo>
                <a:cubicBezTo>
                  <a:pt x="545" y="245"/>
                  <a:pt x="545" y="245"/>
                  <a:pt x="545" y="245"/>
                </a:cubicBezTo>
                <a:cubicBezTo>
                  <a:pt x="543" y="245"/>
                  <a:pt x="543" y="245"/>
                  <a:pt x="543" y="245"/>
                </a:cubicBezTo>
                <a:cubicBezTo>
                  <a:pt x="541" y="243"/>
                  <a:pt x="541" y="243"/>
                  <a:pt x="541" y="243"/>
                </a:cubicBezTo>
                <a:cubicBezTo>
                  <a:pt x="540" y="245"/>
                  <a:pt x="540" y="245"/>
                  <a:pt x="540" y="245"/>
                </a:cubicBezTo>
                <a:cubicBezTo>
                  <a:pt x="539" y="245"/>
                  <a:pt x="539" y="245"/>
                  <a:pt x="539" y="245"/>
                </a:cubicBezTo>
                <a:cubicBezTo>
                  <a:pt x="539" y="246"/>
                  <a:pt x="539" y="246"/>
                  <a:pt x="539" y="246"/>
                </a:cubicBezTo>
                <a:cubicBezTo>
                  <a:pt x="538" y="248"/>
                  <a:pt x="538" y="248"/>
                  <a:pt x="538" y="248"/>
                </a:cubicBezTo>
                <a:cubicBezTo>
                  <a:pt x="540" y="251"/>
                  <a:pt x="540" y="251"/>
                  <a:pt x="540" y="251"/>
                </a:cubicBezTo>
                <a:cubicBezTo>
                  <a:pt x="546" y="258"/>
                  <a:pt x="546" y="258"/>
                  <a:pt x="546" y="258"/>
                </a:cubicBezTo>
                <a:cubicBezTo>
                  <a:pt x="547" y="262"/>
                  <a:pt x="547" y="262"/>
                  <a:pt x="547" y="262"/>
                </a:cubicBezTo>
                <a:cubicBezTo>
                  <a:pt x="549" y="266"/>
                  <a:pt x="549" y="266"/>
                  <a:pt x="549" y="266"/>
                </a:cubicBezTo>
                <a:cubicBezTo>
                  <a:pt x="550" y="260"/>
                  <a:pt x="550" y="260"/>
                  <a:pt x="550" y="260"/>
                </a:cubicBezTo>
                <a:cubicBezTo>
                  <a:pt x="551" y="261"/>
                  <a:pt x="551" y="261"/>
                  <a:pt x="551" y="261"/>
                </a:cubicBezTo>
                <a:cubicBezTo>
                  <a:pt x="551" y="266"/>
                  <a:pt x="551" y="266"/>
                  <a:pt x="551" y="266"/>
                </a:cubicBezTo>
                <a:cubicBezTo>
                  <a:pt x="551" y="268"/>
                  <a:pt x="551" y="268"/>
                  <a:pt x="551" y="268"/>
                </a:cubicBezTo>
                <a:cubicBezTo>
                  <a:pt x="553" y="269"/>
                  <a:pt x="553" y="269"/>
                  <a:pt x="553" y="269"/>
                </a:cubicBezTo>
                <a:cubicBezTo>
                  <a:pt x="559" y="269"/>
                  <a:pt x="559" y="269"/>
                  <a:pt x="559" y="269"/>
                </a:cubicBezTo>
                <a:cubicBezTo>
                  <a:pt x="565" y="261"/>
                  <a:pt x="565" y="261"/>
                  <a:pt x="565" y="261"/>
                </a:cubicBezTo>
                <a:cubicBezTo>
                  <a:pt x="567" y="260"/>
                  <a:pt x="567" y="260"/>
                  <a:pt x="567" y="260"/>
                </a:cubicBezTo>
                <a:cubicBezTo>
                  <a:pt x="566" y="262"/>
                  <a:pt x="566" y="262"/>
                  <a:pt x="566" y="262"/>
                </a:cubicBezTo>
                <a:cubicBezTo>
                  <a:pt x="567" y="265"/>
                  <a:pt x="567" y="265"/>
                  <a:pt x="567" y="265"/>
                </a:cubicBezTo>
                <a:cubicBezTo>
                  <a:pt x="569" y="268"/>
                  <a:pt x="569" y="268"/>
                  <a:pt x="569" y="268"/>
                </a:cubicBezTo>
                <a:cubicBezTo>
                  <a:pt x="575" y="271"/>
                  <a:pt x="575" y="271"/>
                  <a:pt x="575" y="271"/>
                </a:cubicBezTo>
                <a:cubicBezTo>
                  <a:pt x="579" y="275"/>
                  <a:pt x="579" y="275"/>
                  <a:pt x="579" y="275"/>
                </a:cubicBezTo>
                <a:cubicBezTo>
                  <a:pt x="575" y="283"/>
                  <a:pt x="575" y="283"/>
                  <a:pt x="575" y="283"/>
                </a:cubicBezTo>
                <a:cubicBezTo>
                  <a:pt x="573" y="284"/>
                  <a:pt x="573" y="284"/>
                  <a:pt x="573" y="284"/>
                </a:cubicBezTo>
                <a:cubicBezTo>
                  <a:pt x="573" y="289"/>
                  <a:pt x="573" y="289"/>
                  <a:pt x="573" y="289"/>
                </a:cubicBezTo>
                <a:cubicBezTo>
                  <a:pt x="570" y="290"/>
                  <a:pt x="570" y="290"/>
                  <a:pt x="570" y="290"/>
                </a:cubicBezTo>
                <a:cubicBezTo>
                  <a:pt x="569" y="293"/>
                  <a:pt x="569" y="293"/>
                  <a:pt x="569" y="293"/>
                </a:cubicBezTo>
                <a:cubicBezTo>
                  <a:pt x="566" y="294"/>
                  <a:pt x="566" y="294"/>
                  <a:pt x="566" y="294"/>
                </a:cubicBezTo>
                <a:cubicBezTo>
                  <a:pt x="564" y="298"/>
                  <a:pt x="564" y="298"/>
                  <a:pt x="564" y="298"/>
                </a:cubicBezTo>
                <a:cubicBezTo>
                  <a:pt x="558" y="299"/>
                  <a:pt x="558" y="299"/>
                  <a:pt x="558" y="299"/>
                </a:cubicBezTo>
                <a:cubicBezTo>
                  <a:pt x="556" y="301"/>
                  <a:pt x="556" y="301"/>
                  <a:pt x="556" y="301"/>
                </a:cubicBezTo>
                <a:cubicBezTo>
                  <a:pt x="556" y="303"/>
                  <a:pt x="556" y="303"/>
                  <a:pt x="556" y="303"/>
                </a:cubicBezTo>
                <a:cubicBezTo>
                  <a:pt x="547" y="306"/>
                  <a:pt x="547" y="306"/>
                  <a:pt x="547" y="306"/>
                </a:cubicBezTo>
                <a:cubicBezTo>
                  <a:pt x="545" y="309"/>
                  <a:pt x="545" y="309"/>
                  <a:pt x="545" y="309"/>
                </a:cubicBezTo>
                <a:cubicBezTo>
                  <a:pt x="535" y="312"/>
                  <a:pt x="535" y="312"/>
                  <a:pt x="535" y="312"/>
                </a:cubicBezTo>
                <a:cubicBezTo>
                  <a:pt x="532" y="314"/>
                  <a:pt x="532" y="314"/>
                  <a:pt x="532" y="314"/>
                </a:cubicBezTo>
                <a:cubicBezTo>
                  <a:pt x="528" y="314"/>
                  <a:pt x="528" y="314"/>
                  <a:pt x="528" y="314"/>
                </a:cubicBezTo>
                <a:cubicBezTo>
                  <a:pt x="525" y="304"/>
                  <a:pt x="525" y="304"/>
                  <a:pt x="525" y="304"/>
                </a:cubicBezTo>
                <a:cubicBezTo>
                  <a:pt x="525" y="300"/>
                  <a:pt x="525" y="300"/>
                  <a:pt x="525" y="300"/>
                </a:cubicBezTo>
                <a:cubicBezTo>
                  <a:pt x="518" y="287"/>
                  <a:pt x="518" y="287"/>
                  <a:pt x="518" y="287"/>
                </a:cubicBezTo>
                <a:cubicBezTo>
                  <a:pt x="513" y="282"/>
                  <a:pt x="513" y="282"/>
                  <a:pt x="513" y="282"/>
                </a:cubicBezTo>
                <a:cubicBezTo>
                  <a:pt x="512" y="275"/>
                  <a:pt x="512" y="275"/>
                  <a:pt x="512" y="275"/>
                </a:cubicBezTo>
                <a:cubicBezTo>
                  <a:pt x="509" y="270"/>
                  <a:pt x="509" y="270"/>
                  <a:pt x="509" y="270"/>
                </a:cubicBezTo>
                <a:cubicBezTo>
                  <a:pt x="506" y="268"/>
                  <a:pt x="506" y="268"/>
                  <a:pt x="506" y="268"/>
                </a:cubicBezTo>
                <a:cubicBezTo>
                  <a:pt x="498" y="253"/>
                  <a:pt x="498" y="253"/>
                  <a:pt x="498" y="253"/>
                </a:cubicBezTo>
                <a:cubicBezTo>
                  <a:pt x="496" y="253"/>
                  <a:pt x="496" y="253"/>
                  <a:pt x="496" y="253"/>
                </a:cubicBezTo>
                <a:cubicBezTo>
                  <a:pt x="497" y="247"/>
                  <a:pt x="497" y="247"/>
                  <a:pt x="497" y="247"/>
                </a:cubicBezTo>
                <a:cubicBezTo>
                  <a:pt x="497" y="247"/>
                  <a:pt x="497" y="247"/>
                  <a:pt x="497" y="247"/>
                </a:cubicBezTo>
                <a:cubicBezTo>
                  <a:pt x="495" y="253"/>
                  <a:pt x="495" y="253"/>
                  <a:pt x="495" y="253"/>
                </a:cubicBezTo>
                <a:cubicBezTo>
                  <a:pt x="494" y="254"/>
                  <a:pt x="494" y="254"/>
                  <a:pt x="494" y="254"/>
                </a:cubicBezTo>
                <a:cubicBezTo>
                  <a:pt x="489" y="245"/>
                  <a:pt x="489" y="245"/>
                  <a:pt x="489" y="245"/>
                </a:cubicBezTo>
                <a:cubicBezTo>
                  <a:pt x="490" y="249"/>
                  <a:pt x="490" y="249"/>
                  <a:pt x="490" y="249"/>
                </a:cubicBezTo>
                <a:cubicBezTo>
                  <a:pt x="492" y="253"/>
                  <a:pt x="492" y="253"/>
                  <a:pt x="492" y="253"/>
                </a:cubicBezTo>
                <a:cubicBezTo>
                  <a:pt x="498" y="267"/>
                  <a:pt x="498" y="267"/>
                  <a:pt x="498" y="267"/>
                </a:cubicBezTo>
                <a:cubicBezTo>
                  <a:pt x="500" y="269"/>
                  <a:pt x="500" y="269"/>
                  <a:pt x="500" y="269"/>
                </a:cubicBezTo>
                <a:cubicBezTo>
                  <a:pt x="499" y="269"/>
                  <a:pt x="499" y="269"/>
                  <a:pt x="499" y="269"/>
                </a:cubicBezTo>
                <a:cubicBezTo>
                  <a:pt x="500" y="272"/>
                  <a:pt x="500" y="272"/>
                  <a:pt x="500" y="272"/>
                </a:cubicBezTo>
                <a:cubicBezTo>
                  <a:pt x="504" y="277"/>
                  <a:pt x="504" y="277"/>
                  <a:pt x="504" y="277"/>
                </a:cubicBezTo>
                <a:cubicBezTo>
                  <a:pt x="506" y="289"/>
                  <a:pt x="506" y="289"/>
                  <a:pt x="506" y="289"/>
                </a:cubicBezTo>
                <a:cubicBezTo>
                  <a:pt x="510" y="293"/>
                  <a:pt x="510" y="293"/>
                  <a:pt x="510" y="293"/>
                </a:cubicBezTo>
                <a:cubicBezTo>
                  <a:pt x="515" y="304"/>
                  <a:pt x="515" y="304"/>
                  <a:pt x="515" y="304"/>
                </a:cubicBezTo>
                <a:cubicBezTo>
                  <a:pt x="515" y="303"/>
                  <a:pt x="515" y="303"/>
                  <a:pt x="515" y="303"/>
                </a:cubicBezTo>
                <a:cubicBezTo>
                  <a:pt x="516" y="305"/>
                  <a:pt x="516" y="305"/>
                  <a:pt x="516" y="305"/>
                </a:cubicBezTo>
                <a:cubicBezTo>
                  <a:pt x="520" y="307"/>
                  <a:pt x="520" y="307"/>
                  <a:pt x="520" y="307"/>
                </a:cubicBezTo>
                <a:cubicBezTo>
                  <a:pt x="526" y="314"/>
                  <a:pt x="526" y="314"/>
                  <a:pt x="526" y="314"/>
                </a:cubicBezTo>
                <a:cubicBezTo>
                  <a:pt x="527" y="317"/>
                  <a:pt x="527" y="317"/>
                  <a:pt x="527" y="317"/>
                </a:cubicBezTo>
                <a:cubicBezTo>
                  <a:pt x="524" y="319"/>
                  <a:pt x="524" y="319"/>
                  <a:pt x="524" y="319"/>
                </a:cubicBezTo>
                <a:cubicBezTo>
                  <a:pt x="527" y="319"/>
                  <a:pt x="527" y="319"/>
                  <a:pt x="527" y="319"/>
                </a:cubicBezTo>
                <a:cubicBezTo>
                  <a:pt x="531" y="324"/>
                  <a:pt x="531" y="324"/>
                  <a:pt x="531" y="324"/>
                </a:cubicBezTo>
                <a:cubicBezTo>
                  <a:pt x="546" y="320"/>
                  <a:pt x="546" y="320"/>
                  <a:pt x="546" y="320"/>
                </a:cubicBezTo>
                <a:cubicBezTo>
                  <a:pt x="551" y="318"/>
                  <a:pt x="551" y="318"/>
                  <a:pt x="551" y="318"/>
                </a:cubicBezTo>
                <a:cubicBezTo>
                  <a:pt x="553" y="318"/>
                  <a:pt x="553" y="318"/>
                  <a:pt x="553" y="318"/>
                </a:cubicBezTo>
                <a:cubicBezTo>
                  <a:pt x="552" y="324"/>
                  <a:pt x="552" y="324"/>
                  <a:pt x="552" y="324"/>
                </a:cubicBezTo>
                <a:cubicBezTo>
                  <a:pt x="553" y="324"/>
                  <a:pt x="553" y="324"/>
                  <a:pt x="553" y="324"/>
                </a:cubicBezTo>
                <a:cubicBezTo>
                  <a:pt x="552" y="324"/>
                  <a:pt x="552" y="324"/>
                  <a:pt x="552" y="324"/>
                </a:cubicBezTo>
                <a:cubicBezTo>
                  <a:pt x="550" y="332"/>
                  <a:pt x="550" y="332"/>
                  <a:pt x="550" y="332"/>
                </a:cubicBezTo>
                <a:cubicBezTo>
                  <a:pt x="546" y="343"/>
                  <a:pt x="546" y="343"/>
                  <a:pt x="546" y="343"/>
                </a:cubicBezTo>
                <a:cubicBezTo>
                  <a:pt x="542" y="349"/>
                  <a:pt x="542" y="349"/>
                  <a:pt x="542" y="349"/>
                </a:cubicBezTo>
                <a:cubicBezTo>
                  <a:pt x="536" y="357"/>
                  <a:pt x="536" y="357"/>
                  <a:pt x="536" y="357"/>
                </a:cubicBezTo>
                <a:cubicBezTo>
                  <a:pt x="525" y="366"/>
                  <a:pt x="525" y="366"/>
                  <a:pt x="525" y="366"/>
                </a:cubicBezTo>
                <a:cubicBezTo>
                  <a:pt x="522" y="372"/>
                  <a:pt x="522" y="372"/>
                  <a:pt x="522" y="372"/>
                </a:cubicBezTo>
                <a:cubicBezTo>
                  <a:pt x="518" y="376"/>
                  <a:pt x="518" y="376"/>
                  <a:pt x="518" y="376"/>
                </a:cubicBezTo>
                <a:cubicBezTo>
                  <a:pt x="514" y="384"/>
                  <a:pt x="514" y="384"/>
                  <a:pt x="514" y="384"/>
                </a:cubicBezTo>
                <a:cubicBezTo>
                  <a:pt x="513" y="391"/>
                  <a:pt x="513" y="391"/>
                  <a:pt x="513" y="391"/>
                </a:cubicBezTo>
                <a:cubicBezTo>
                  <a:pt x="515" y="394"/>
                  <a:pt x="515" y="394"/>
                  <a:pt x="515" y="394"/>
                </a:cubicBezTo>
                <a:cubicBezTo>
                  <a:pt x="515" y="401"/>
                  <a:pt x="515" y="401"/>
                  <a:pt x="515" y="401"/>
                </a:cubicBezTo>
                <a:cubicBezTo>
                  <a:pt x="516" y="406"/>
                  <a:pt x="516" y="406"/>
                  <a:pt x="516" y="406"/>
                </a:cubicBezTo>
                <a:cubicBezTo>
                  <a:pt x="518" y="407"/>
                  <a:pt x="518" y="407"/>
                  <a:pt x="518" y="407"/>
                </a:cubicBezTo>
                <a:cubicBezTo>
                  <a:pt x="517" y="428"/>
                  <a:pt x="517" y="428"/>
                  <a:pt x="517" y="428"/>
                </a:cubicBezTo>
                <a:cubicBezTo>
                  <a:pt x="512" y="434"/>
                  <a:pt x="512" y="434"/>
                  <a:pt x="512" y="434"/>
                </a:cubicBezTo>
                <a:cubicBezTo>
                  <a:pt x="507" y="436"/>
                  <a:pt x="507" y="436"/>
                  <a:pt x="507" y="436"/>
                </a:cubicBezTo>
                <a:cubicBezTo>
                  <a:pt x="497" y="446"/>
                  <a:pt x="497" y="446"/>
                  <a:pt x="497" y="446"/>
                </a:cubicBezTo>
                <a:cubicBezTo>
                  <a:pt x="497" y="448"/>
                  <a:pt x="497" y="448"/>
                  <a:pt x="497" y="448"/>
                </a:cubicBezTo>
                <a:cubicBezTo>
                  <a:pt x="500" y="455"/>
                  <a:pt x="500" y="455"/>
                  <a:pt x="500" y="455"/>
                </a:cubicBezTo>
                <a:cubicBezTo>
                  <a:pt x="499" y="463"/>
                  <a:pt x="499" y="463"/>
                  <a:pt x="499" y="463"/>
                </a:cubicBezTo>
                <a:cubicBezTo>
                  <a:pt x="497" y="465"/>
                  <a:pt x="497" y="465"/>
                  <a:pt x="497" y="465"/>
                </a:cubicBezTo>
                <a:cubicBezTo>
                  <a:pt x="490" y="468"/>
                  <a:pt x="490" y="468"/>
                  <a:pt x="490" y="468"/>
                </a:cubicBezTo>
                <a:cubicBezTo>
                  <a:pt x="489" y="470"/>
                  <a:pt x="489" y="470"/>
                  <a:pt x="489" y="470"/>
                </a:cubicBezTo>
                <a:cubicBezTo>
                  <a:pt x="491" y="470"/>
                  <a:pt x="491" y="470"/>
                  <a:pt x="491" y="470"/>
                </a:cubicBezTo>
                <a:cubicBezTo>
                  <a:pt x="490" y="473"/>
                  <a:pt x="490" y="473"/>
                  <a:pt x="490" y="473"/>
                </a:cubicBezTo>
                <a:cubicBezTo>
                  <a:pt x="489" y="480"/>
                  <a:pt x="489" y="480"/>
                  <a:pt x="489" y="480"/>
                </a:cubicBezTo>
                <a:cubicBezTo>
                  <a:pt x="486" y="483"/>
                  <a:pt x="486" y="483"/>
                  <a:pt x="486" y="483"/>
                </a:cubicBezTo>
                <a:cubicBezTo>
                  <a:pt x="481" y="491"/>
                  <a:pt x="481" y="491"/>
                  <a:pt x="481" y="491"/>
                </a:cubicBezTo>
                <a:cubicBezTo>
                  <a:pt x="471" y="500"/>
                  <a:pt x="471" y="500"/>
                  <a:pt x="471" y="500"/>
                </a:cubicBezTo>
                <a:cubicBezTo>
                  <a:pt x="464" y="503"/>
                  <a:pt x="464" y="503"/>
                  <a:pt x="464" y="503"/>
                </a:cubicBezTo>
                <a:cubicBezTo>
                  <a:pt x="456" y="502"/>
                  <a:pt x="456" y="502"/>
                  <a:pt x="456" y="502"/>
                </a:cubicBezTo>
                <a:cubicBezTo>
                  <a:pt x="448" y="505"/>
                  <a:pt x="448" y="505"/>
                  <a:pt x="448" y="505"/>
                </a:cubicBezTo>
                <a:cubicBezTo>
                  <a:pt x="445" y="504"/>
                  <a:pt x="445" y="504"/>
                  <a:pt x="445" y="504"/>
                </a:cubicBezTo>
                <a:cubicBezTo>
                  <a:pt x="445" y="503"/>
                  <a:pt x="445" y="503"/>
                  <a:pt x="445" y="503"/>
                </a:cubicBezTo>
                <a:cubicBezTo>
                  <a:pt x="444" y="504"/>
                  <a:pt x="444" y="504"/>
                  <a:pt x="444" y="504"/>
                </a:cubicBezTo>
                <a:cubicBezTo>
                  <a:pt x="444" y="501"/>
                  <a:pt x="444" y="501"/>
                  <a:pt x="444" y="501"/>
                </a:cubicBezTo>
                <a:cubicBezTo>
                  <a:pt x="442" y="498"/>
                  <a:pt x="442" y="498"/>
                  <a:pt x="442" y="498"/>
                </a:cubicBezTo>
                <a:cubicBezTo>
                  <a:pt x="443" y="496"/>
                  <a:pt x="443" y="496"/>
                  <a:pt x="443" y="496"/>
                </a:cubicBezTo>
                <a:cubicBezTo>
                  <a:pt x="443" y="494"/>
                  <a:pt x="443" y="494"/>
                  <a:pt x="443" y="494"/>
                </a:cubicBezTo>
                <a:cubicBezTo>
                  <a:pt x="438" y="481"/>
                  <a:pt x="438" y="481"/>
                  <a:pt x="438" y="481"/>
                </a:cubicBezTo>
                <a:cubicBezTo>
                  <a:pt x="434" y="476"/>
                  <a:pt x="434" y="476"/>
                  <a:pt x="434" y="476"/>
                </a:cubicBezTo>
                <a:cubicBezTo>
                  <a:pt x="431" y="463"/>
                  <a:pt x="431" y="463"/>
                  <a:pt x="431" y="463"/>
                </a:cubicBezTo>
                <a:cubicBezTo>
                  <a:pt x="431" y="456"/>
                  <a:pt x="431" y="456"/>
                  <a:pt x="431" y="456"/>
                </a:cubicBezTo>
                <a:cubicBezTo>
                  <a:pt x="423" y="438"/>
                  <a:pt x="423" y="438"/>
                  <a:pt x="423" y="438"/>
                </a:cubicBezTo>
                <a:cubicBezTo>
                  <a:pt x="422" y="435"/>
                  <a:pt x="422" y="435"/>
                  <a:pt x="422" y="435"/>
                </a:cubicBezTo>
                <a:cubicBezTo>
                  <a:pt x="425" y="421"/>
                  <a:pt x="425" y="421"/>
                  <a:pt x="425" y="421"/>
                </a:cubicBezTo>
                <a:cubicBezTo>
                  <a:pt x="429" y="415"/>
                  <a:pt x="429" y="415"/>
                  <a:pt x="429" y="415"/>
                </a:cubicBezTo>
                <a:cubicBezTo>
                  <a:pt x="429" y="410"/>
                  <a:pt x="429" y="410"/>
                  <a:pt x="429" y="410"/>
                </a:cubicBezTo>
                <a:cubicBezTo>
                  <a:pt x="427" y="402"/>
                  <a:pt x="427" y="402"/>
                  <a:pt x="427" y="402"/>
                </a:cubicBezTo>
                <a:cubicBezTo>
                  <a:pt x="428" y="399"/>
                  <a:pt x="428" y="399"/>
                  <a:pt x="428" y="399"/>
                </a:cubicBezTo>
                <a:cubicBezTo>
                  <a:pt x="425" y="391"/>
                  <a:pt x="425" y="391"/>
                  <a:pt x="425" y="391"/>
                </a:cubicBezTo>
                <a:cubicBezTo>
                  <a:pt x="425" y="389"/>
                  <a:pt x="425" y="389"/>
                  <a:pt x="425" y="389"/>
                </a:cubicBezTo>
                <a:cubicBezTo>
                  <a:pt x="424" y="386"/>
                  <a:pt x="424" y="386"/>
                  <a:pt x="424" y="386"/>
                </a:cubicBezTo>
                <a:cubicBezTo>
                  <a:pt x="421" y="381"/>
                  <a:pt x="421" y="381"/>
                  <a:pt x="421" y="381"/>
                </a:cubicBezTo>
                <a:cubicBezTo>
                  <a:pt x="415" y="373"/>
                  <a:pt x="415" y="373"/>
                  <a:pt x="415" y="373"/>
                </a:cubicBezTo>
                <a:cubicBezTo>
                  <a:pt x="413" y="368"/>
                  <a:pt x="413" y="368"/>
                  <a:pt x="413" y="368"/>
                </a:cubicBezTo>
                <a:cubicBezTo>
                  <a:pt x="414" y="367"/>
                  <a:pt x="414" y="367"/>
                  <a:pt x="414" y="367"/>
                </a:cubicBezTo>
                <a:cubicBezTo>
                  <a:pt x="415" y="364"/>
                  <a:pt x="415" y="364"/>
                  <a:pt x="415" y="364"/>
                </a:cubicBezTo>
                <a:cubicBezTo>
                  <a:pt x="417" y="365"/>
                  <a:pt x="417" y="365"/>
                  <a:pt x="417" y="365"/>
                </a:cubicBezTo>
                <a:cubicBezTo>
                  <a:pt x="415" y="363"/>
                  <a:pt x="415" y="363"/>
                  <a:pt x="415" y="363"/>
                </a:cubicBezTo>
                <a:cubicBezTo>
                  <a:pt x="416" y="361"/>
                  <a:pt x="416" y="361"/>
                  <a:pt x="416" y="361"/>
                </a:cubicBezTo>
                <a:cubicBezTo>
                  <a:pt x="415" y="361"/>
                  <a:pt x="415" y="361"/>
                  <a:pt x="415" y="361"/>
                </a:cubicBezTo>
                <a:cubicBezTo>
                  <a:pt x="416" y="357"/>
                  <a:pt x="416" y="357"/>
                  <a:pt x="416" y="357"/>
                </a:cubicBezTo>
                <a:cubicBezTo>
                  <a:pt x="417" y="352"/>
                  <a:pt x="417" y="352"/>
                  <a:pt x="417" y="352"/>
                </a:cubicBezTo>
                <a:cubicBezTo>
                  <a:pt x="416" y="349"/>
                  <a:pt x="416" y="349"/>
                  <a:pt x="416" y="349"/>
                </a:cubicBezTo>
                <a:cubicBezTo>
                  <a:pt x="414" y="349"/>
                  <a:pt x="414" y="349"/>
                  <a:pt x="414" y="349"/>
                </a:cubicBezTo>
                <a:cubicBezTo>
                  <a:pt x="412" y="346"/>
                  <a:pt x="412" y="346"/>
                  <a:pt x="412" y="346"/>
                </a:cubicBezTo>
                <a:cubicBezTo>
                  <a:pt x="405" y="348"/>
                  <a:pt x="405" y="348"/>
                  <a:pt x="405" y="348"/>
                </a:cubicBezTo>
                <a:cubicBezTo>
                  <a:pt x="402" y="346"/>
                  <a:pt x="402" y="346"/>
                  <a:pt x="402" y="346"/>
                </a:cubicBezTo>
                <a:cubicBezTo>
                  <a:pt x="402" y="344"/>
                  <a:pt x="402" y="344"/>
                  <a:pt x="402" y="344"/>
                </a:cubicBezTo>
                <a:cubicBezTo>
                  <a:pt x="401" y="342"/>
                  <a:pt x="401" y="342"/>
                  <a:pt x="401" y="342"/>
                </a:cubicBezTo>
                <a:cubicBezTo>
                  <a:pt x="398" y="340"/>
                  <a:pt x="398" y="340"/>
                  <a:pt x="398" y="340"/>
                </a:cubicBezTo>
                <a:cubicBezTo>
                  <a:pt x="393" y="340"/>
                  <a:pt x="393" y="340"/>
                  <a:pt x="393" y="340"/>
                </a:cubicBezTo>
                <a:cubicBezTo>
                  <a:pt x="391" y="340"/>
                  <a:pt x="391" y="340"/>
                  <a:pt x="391" y="340"/>
                </a:cubicBezTo>
                <a:cubicBezTo>
                  <a:pt x="388" y="341"/>
                  <a:pt x="388" y="341"/>
                  <a:pt x="388" y="341"/>
                </a:cubicBezTo>
                <a:cubicBezTo>
                  <a:pt x="378" y="347"/>
                  <a:pt x="378" y="347"/>
                  <a:pt x="378" y="347"/>
                </a:cubicBezTo>
                <a:cubicBezTo>
                  <a:pt x="374" y="345"/>
                  <a:pt x="374" y="345"/>
                  <a:pt x="374" y="345"/>
                </a:cubicBezTo>
                <a:cubicBezTo>
                  <a:pt x="368" y="345"/>
                  <a:pt x="368" y="345"/>
                  <a:pt x="368" y="345"/>
                </a:cubicBezTo>
                <a:cubicBezTo>
                  <a:pt x="359" y="347"/>
                  <a:pt x="359" y="347"/>
                  <a:pt x="359" y="347"/>
                </a:cubicBezTo>
                <a:cubicBezTo>
                  <a:pt x="353" y="345"/>
                  <a:pt x="353" y="345"/>
                  <a:pt x="353" y="345"/>
                </a:cubicBezTo>
                <a:cubicBezTo>
                  <a:pt x="346" y="337"/>
                  <a:pt x="346" y="337"/>
                  <a:pt x="346" y="337"/>
                </a:cubicBezTo>
                <a:cubicBezTo>
                  <a:pt x="342" y="334"/>
                  <a:pt x="342" y="334"/>
                  <a:pt x="342" y="334"/>
                </a:cubicBezTo>
                <a:cubicBezTo>
                  <a:pt x="341" y="329"/>
                  <a:pt x="341" y="329"/>
                  <a:pt x="341" y="329"/>
                </a:cubicBezTo>
                <a:cubicBezTo>
                  <a:pt x="335" y="321"/>
                  <a:pt x="335" y="321"/>
                  <a:pt x="335" y="321"/>
                </a:cubicBezTo>
                <a:cubicBezTo>
                  <a:pt x="333" y="318"/>
                  <a:pt x="333" y="318"/>
                  <a:pt x="333" y="318"/>
                </a:cubicBezTo>
                <a:cubicBezTo>
                  <a:pt x="335" y="317"/>
                  <a:pt x="335" y="317"/>
                  <a:pt x="335" y="317"/>
                </a:cubicBezTo>
                <a:cubicBezTo>
                  <a:pt x="332" y="318"/>
                  <a:pt x="332" y="318"/>
                  <a:pt x="332" y="318"/>
                </a:cubicBezTo>
                <a:cubicBezTo>
                  <a:pt x="329" y="315"/>
                  <a:pt x="329" y="315"/>
                  <a:pt x="329" y="315"/>
                </a:cubicBezTo>
                <a:cubicBezTo>
                  <a:pt x="329" y="313"/>
                  <a:pt x="329" y="313"/>
                  <a:pt x="329" y="313"/>
                </a:cubicBezTo>
                <a:cubicBezTo>
                  <a:pt x="330" y="311"/>
                  <a:pt x="330" y="311"/>
                  <a:pt x="330" y="311"/>
                </a:cubicBezTo>
                <a:cubicBezTo>
                  <a:pt x="327" y="306"/>
                  <a:pt x="327" y="306"/>
                  <a:pt x="327" y="306"/>
                </a:cubicBezTo>
                <a:cubicBezTo>
                  <a:pt x="329" y="304"/>
                  <a:pt x="329" y="304"/>
                  <a:pt x="329" y="304"/>
                </a:cubicBezTo>
                <a:cubicBezTo>
                  <a:pt x="330" y="301"/>
                  <a:pt x="330" y="301"/>
                  <a:pt x="330" y="301"/>
                </a:cubicBezTo>
                <a:cubicBezTo>
                  <a:pt x="332" y="291"/>
                  <a:pt x="332" y="291"/>
                  <a:pt x="332" y="291"/>
                </a:cubicBezTo>
                <a:cubicBezTo>
                  <a:pt x="331" y="287"/>
                  <a:pt x="331" y="287"/>
                  <a:pt x="331" y="287"/>
                </a:cubicBezTo>
                <a:cubicBezTo>
                  <a:pt x="332" y="283"/>
                  <a:pt x="332" y="283"/>
                  <a:pt x="332" y="283"/>
                </a:cubicBezTo>
                <a:cubicBezTo>
                  <a:pt x="330" y="281"/>
                  <a:pt x="330" y="281"/>
                  <a:pt x="330" y="281"/>
                </a:cubicBezTo>
                <a:cubicBezTo>
                  <a:pt x="331" y="276"/>
                  <a:pt x="331" y="276"/>
                  <a:pt x="331" y="276"/>
                </a:cubicBezTo>
                <a:cubicBezTo>
                  <a:pt x="338" y="265"/>
                  <a:pt x="338" y="265"/>
                  <a:pt x="338" y="265"/>
                </a:cubicBezTo>
                <a:cubicBezTo>
                  <a:pt x="339" y="260"/>
                  <a:pt x="339" y="260"/>
                  <a:pt x="339" y="260"/>
                </a:cubicBezTo>
                <a:cubicBezTo>
                  <a:pt x="342" y="258"/>
                  <a:pt x="342" y="258"/>
                  <a:pt x="342" y="258"/>
                </a:cubicBezTo>
                <a:cubicBezTo>
                  <a:pt x="344" y="254"/>
                  <a:pt x="344" y="254"/>
                  <a:pt x="344" y="254"/>
                </a:cubicBezTo>
                <a:cubicBezTo>
                  <a:pt x="353" y="248"/>
                  <a:pt x="353" y="248"/>
                  <a:pt x="353" y="248"/>
                </a:cubicBezTo>
                <a:cubicBezTo>
                  <a:pt x="354" y="246"/>
                  <a:pt x="354" y="246"/>
                  <a:pt x="354" y="246"/>
                </a:cubicBezTo>
                <a:cubicBezTo>
                  <a:pt x="355" y="244"/>
                  <a:pt x="355" y="244"/>
                  <a:pt x="355" y="244"/>
                </a:cubicBezTo>
                <a:cubicBezTo>
                  <a:pt x="355" y="239"/>
                  <a:pt x="355" y="239"/>
                  <a:pt x="355" y="239"/>
                </a:cubicBezTo>
                <a:cubicBezTo>
                  <a:pt x="357" y="235"/>
                  <a:pt x="357" y="235"/>
                  <a:pt x="357" y="235"/>
                </a:cubicBezTo>
                <a:cubicBezTo>
                  <a:pt x="365" y="228"/>
                  <a:pt x="365" y="228"/>
                  <a:pt x="365" y="228"/>
                </a:cubicBezTo>
                <a:cubicBezTo>
                  <a:pt x="368" y="222"/>
                  <a:pt x="368" y="222"/>
                  <a:pt x="368" y="222"/>
                </a:cubicBezTo>
                <a:cubicBezTo>
                  <a:pt x="370" y="221"/>
                  <a:pt x="370" y="221"/>
                  <a:pt x="370" y="221"/>
                </a:cubicBezTo>
                <a:cubicBezTo>
                  <a:pt x="373" y="224"/>
                  <a:pt x="373" y="224"/>
                  <a:pt x="373" y="224"/>
                </a:cubicBezTo>
                <a:cubicBezTo>
                  <a:pt x="380" y="224"/>
                  <a:pt x="380" y="224"/>
                  <a:pt x="380" y="224"/>
                </a:cubicBezTo>
                <a:cubicBezTo>
                  <a:pt x="390" y="218"/>
                  <a:pt x="390" y="218"/>
                  <a:pt x="390" y="218"/>
                </a:cubicBezTo>
                <a:cubicBezTo>
                  <a:pt x="402" y="217"/>
                  <a:pt x="402" y="217"/>
                  <a:pt x="402" y="217"/>
                </a:cubicBezTo>
                <a:cubicBezTo>
                  <a:pt x="413" y="217"/>
                  <a:pt x="413" y="217"/>
                  <a:pt x="413" y="217"/>
                </a:cubicBezTo>
                <a:cubicBezTo>
                  <a:pt x="416" y="215"/>
                  <a:pt x="416" y="215"/>
                  <a:pt x="416" y="215"/>
                </a:cubicBezTo>
                <a:cubicBezTo>
                  <a:pt x="419" y="217"/>
                  <a:pt x="419" y="217"/>
                  <a:pt x="419" y="217"/>
                </a:cubicBezTo>
                <a:cubicBezTo>
                  <a:pt x="421" y="216"/>
                  <a:pt x="421" y="216"/>
                  <a:pt x="421" y="216"/>
                </a:cubicBezTo>
                <a:cubicBezTo>
                  <a:pt x="419" y="220"/>
                  <a:pt x="419" y="220"/>
                  <a:pt x="419" y="220"/>
                </a:cubicBezTo>
                <a:cubicBezTo>
                  <a:pt x="421" y="224"/>
                  <a:pt x="421" y="224"/>
                  <a:pt x="421" y="224"/>
                </a:cubicBezTo>
                <a:cubicBezTo>
                  <a:pt x="417" y="229"/>
                  <a:pt x="417" y="229"/>
                  <a:pt x="417" y="229"/>
                </a:cubicBezTo>
                <a:cubicBezTo>
                  <a:pt x="421" y="232"/>
                  <a:pt x="421" y="232"/>
                  <a:pt x="421" y="232"/>
                </a:cubicBezTo>
                <a:cubicBezTo>
                  <a:pt x="433" y="235"/>
                  <a:pt x="433" y="235"/>
                  <a:pt x="433" y="235"/>
                </a:cubicBezTo>
                <a:cubicBezTo>
                  <a:pt x="435" y="239"/>
                  <a:pt x="435" y="239"/>
                  <a:pt x="435" y="239"/>
                </a:cubicBezTo>
                <a:cubicBezTo>
                  <a:pt x="441" y="241"/>
                  <a:pt x="441" y="241"/>
                  <a:pt x="441" y="241"/>
                </a:cubicBezTo>
                <a:cubicBezTo>
                  <a:pt x="445" y="244"/>
                  <a:pt x="445" y="244"/>
                  <a:pt x="445" y="244"/>
                </a:cubicBezTo>
                <a:cubicBezTo>
                  <a:pt x="448" y="242"/>
                  <a:pt x="448" y="242"/>
                  <a:pt x="448" y="242"/>
                </a:cubicBezTo>
                <a:cubicBezTo>
                  <a:pt x="448" y="236"/>
                  <a:pt x="448" y="236"/>
                  <a:pt x="448" y="236"/>
                </a:cubicBezTo>
                <a:cubicBezTo>
                  <a:pt x="452" y="234"/>
                  <a:pt x="452" y="234"/>
                  <a:pt x="452" y="234"/>
                </a:cubicBezTo>
                <a:cubicBezTo>
                  <a:pt x="458" y="234"/>
                  <a:pt x="458" y="234"/>
                  <a:pt x="458" y="234"/>
                </a:cubicBezTo>
                <a:cubicBezTo>
                  <a:pt x="459" y="236"/>
                  <a:pt x="459" y="236"/>
                  <a:pt x="459" y="236"/>
                </a:cubicBezTo>
                <a:cubicBezTo>
                  <a:pt x="465" y="238"/>
                  <a:pt x="465" y="238"/>
                  <a:pt x="465" y="238"/>
                </a:cubicBezTo>
                <a:cubicBezTo>
                  <a:pt x="477" y="242"/>
                  <a:pt x="477" y="242"/>
                  <a:pt x="477" y="242"/>
                </a:cubicBezTo>
                <a:cubicBezTo>
                  <a:pt x="483" y="239"/>
                  <a:pt x="483" y="239"/>
                  <a:pt x="483" y="239"/>
                </a:cubicBezTo>
                <a:cubicBezTo>
                  <a:pt x="486" y="238"/>
                  <a:pt x="486" y="238"/>
                  <a:pt x="486" y="238"/>
                </a:cubicBezTo>
                <a:cubicBezTo>
                  <a:pt x="487" y="240"/>
                  <a:pt x="487" y="240"/>
                  <a:pt x="487" y="240"/>
                </a:cubicBezTo>
                <a:cubicBezTo>
                  <a:pt x="490" y="241"/>
                  <a:pt x="490" y="241"/>
                  <a:pt x="490" y="241"/>
                </a:cubicBezTo>
                <a:cubicBezTo>
                  <a:pt x="494" y="240"/>
                  <a:pt x="494" y="240"/>
                  <a:pt x="494" y="240"/>
                </a:cubicBezTo>
                <a:cubicBezTo>
                  <a:pt x="496" y="232"/>
                  <a:pt x="496" y="232"/>
                  <a:pt x="496" y="232"/>
                </a:cubicBezTo>
                <a:cubicBezTo>
                  <a:pt x="499" y="226"/>
                  <a:pt x="499" y="226"/>
                  <a:pt x="499" y="226"/>
                </a:cubicBezTo>
                <a:cubicBezTo>
                  <a:pt x="499" y="222"/>
                  <a:pt x="499" y="222"/>
                  <a:pt x="499" y="222"/>
                </a:cubicBezTo>
                <a:cubicBezTo>
                  <a:pt x="499" y="217"/>
                  <a:pt x="499" y="217"/>
                  <a:pt x="499" y="217"/>
                </a:cubicBezTo>
                <a:cubicBezTo>
                  <a:pt x="497" y="218"/>
                  <a:pt x="497" y="218"/>
                  <a:pt x="497" y="218"/>
                </a:cubicBezTo>
                <a:cubicBezTo>
                  <a:pt x="494" y="217"/>
                  <a:pt x="494" y="217"/>
                  <a:pt x="494" y="217"/>
                </a:cubicBezTo>
                <a:cubicBezTo>
                  <a:pt x="489" y="221"/>
                  <a:pt x="489" y="221"/>
                  <a:pt x="489" y="221"/>
                </a:cubicBezTo>
                <a:cubicBezTo>
                  <a:pt x="483" y="217"/>
                  <a:pt x="483" y="217"/>
                  <a:pt x="483" y="217"/>
                </a:cubicBezTo>
                <a:cubicBezTo>
                  <a:pt x="480" y="220"/>
                  <a:pt x="480" y="220"/>
                  <a:pt x="480" y="220"/>
                </a:cubicBezTo>
                <a:cubicBezTo>
                  <a:pt x="476" y="217"/>
                  <a:pt x="476" y="217"/>
                  <a:pt x="476" y="217"/>
                </a:cubicBezTo>
                <a:cubicBezTo>
                  <a:pt x="472" y="218"/>
                  <a:pt x="472" y="218"/>
                  <a:pt x="472" y="218"/>
                </a:cubicBezTo>
                <a:cubicBezTo>
                  <a:pt x="475" y="216"/>
                  <a:pt x="475" y="216"/>
                  <a:pt x="475" y="216"/>
                </a:cubicBezTo>
                <a:cubicBezTo>
                  <a:pt x="472" y="217"/>
                  <a:pt x="472" y="217"/>
                  <a:pt x="472" y="217"/>
                </a:cubicBezTo>
                <a:cubicBezTo>
                  <a:pt x="471" y="212"/>
                  <a:pt x="471" y="212"/>
                  <a:pt x="471" y="212"/>
                </a:cubicBezTo>
                <a:cubicBezTo>
                  <a:pt x="468" y="212"/>
                  <a:pt x="468" y="212"/>
                  <a:pt x="468" y="212"/>
                </a:cubicBezTo>
                <a:cubicBezTo>
                  <a:pt x="468" y="210"/>
                  <a:pt x="468" y="210"/>
                  <a:pt x="468" y="210"/>
                </a:cubicBezTo>
                <a:cubicBezTo>
                  <a:pt x="471" y="211"/>
                  <a:pt x="471" y="211"/>
                  <a:pt x="471" y="211"/>
                </a:cubicBezTo>
                <a:cubicBezTo>
                  <a:pt x="469" y="210"/>
                  <a:pt x="469" y="210"/>
                  <a:pt x="469" y="210"/>
                </a:cubicBezTo>
                <a:cubicBezTo>
                  <a:pt x="469" y="206"/>
                  <a:pt x="469" y="206"/>
                  <a:pt x="469" y="206"/>
                </a:cubicBezTo>
                <a:cubicBezTo>
                  <a:pt x="467" y="207"/>
                  <a:pt x="467" y="207"/>
                  <a:pt x="467" y="207"/>
                </a:cubicBezTo>
                <a:cubicBezTo>
                  <a:pt x="468" y="205"/>
                  <a:pt x="468" y="205"/>
                  <a:pt x="468" y="205"/>
                </a:cubicBezTo>
                <a:cubicBezTo>
                  <a:pt x="469" y="203"/>
                  <a:pt x="469" y="203"/>
                  <a:pt x="469" y="203"/>
                </a:cubicBezTo>
                <a:cubicBezTo>
                  <a:pt x="478" y="202"/>
                  <a:pt x="478" y="202"/>
                  <a:pt x="478" y="202"/>
                </a:cubicBezTo>
                <a:cubicBezTo>
                  <a:pt x="476" y="201"/>
                  <a:pt x="476" y="201"/>
                  <a:pt x="476" y="201"/>
                </a:cubicBezTo>
                <a:cubicBezTo>
                  <a:pt x="476" y="200"/>
                  <a:pt x="476" y="200"/>
                  <a:pt x="476" y="200"/>
                </a:cubicBezTo>
                <a:cubicBezTo>
                  <a:pt x="482" y="201"/>
                  <a:pt x="482" y="201"/>
                  <a:pt x="482" y="201"/>
                </a:cubicBezTo>
                <a:cubicBezTo>
                  <a:pt x="489" y="197"/>
                  <a:pt x="489" y="197"/>
                  <a:pt x="489" y="197"/>
                </a:cubicBezTo>
                <a:cubicBezTo>
                  <a:pt x="494" y="196"/>
                  <a:pt x="494" y="196"/>
                  <a:pt x="494" y="196"/>
                </a:cubicBezTo>
                <a:cubicBezTo>
                  <a:pt x="498" y="199"/>
                  <a:pt x="498" y="199"/>
                  <a:pt x="498" y="199"/>
                </a:cubicBezTo>
                <a:cubicBezTo>
                  <a:pt x="503" y="201"/>
                  <a:pt x="503" y="201"/>
                  <a:pt x="503" y="201"/>
                </a:cubicBezTo>
                <a:cubicBezTo>
                  <a:pt x="510" y="201"/>
                  <a:pt x="510" y="201"/>
                  <a:pt x="510" y="201"/>
                </a:cubicBezTo>
                <a:cubicBezTo>
                  <a:pt x="513" y="198"/>
                  <a:pt x="513" y="198"/>
                  <a:pt x="513" y="198"/>
                </a:cubicBezTo>
                <a:cubicBezTo>
                  <a:pt x="513" y="196"/>
                  <a:pt x="513" y="196"/>
                  <a:pt x="513" y="196"/>
                </a:cubicBezTo>
                <a:cubicBezTo>
                  <a:pt x="512" y="193"/>
                  <a:pt x="512" y="193"/>
                  <a:pt x="512" y="193"/>
                </a:cubicBezTo>
                <a:cubicBezTo>
                  <a:pt x="497" y="184"/>
                  <a:pt x="497" y="184"/>
                  <a:pt x="497" y="184"/>
                </a:cubicBezTo>
                <a:cubicBezTo>
                  <a:pt x="502" y="180"/>
                  <a:pt x="502" y="180"/>
                  <a:pt x="502" y="180"/>
                </a:cubicBezTo>
                <a:cubicBezTo>
                  <a:pt x="500" y="178"/>
                  <a:pt x="500" y="178"/>
                  <a:pt x="500" y="178"/>
                </a:cubicBezTo>
                <a:cubicBezTo>
                  <a:pt x="502" y="178"/>
                  <a:pt x="502" y="178"/>
                  <a:pt x="502" y="178"/>
                </a:cubicBezTo>
                <a:cubicBezTo>
                  <a:pt x="504" y="176"/>
                  <a:pt x="504" y="176"/>
                  <a:pt x="504" y="176"/>
                </a:cubicBezTo>
                <a:cubicBezTo>
                  <a:pt x="503" y="176"/>
                  <a:pt x="503" y="176"/>
                  <a:pt x="503" y="176"/>
                </a:cubicBezTo>
                <a:cubicBezTo>
                  <a:pt x="494" y="178"/>
                  <a:pt x="494" y="178"/>
                  <a:pt x="494" y="178"/>
                </a:cubicBezTo>
                <a:cubicBezTo>
                  <a:pt x="492" y="180"/>
                  <a:pt x="492" y="180"/>
                  <a:pt x="492" y="180"/>
                </a:cubicBezTo>
                <a:cubicBezTo>
                  <a:pt x="492" y="179"/>
                  <a:pt x="492" y="179"/>
                  <a:pt x="492" y="179"/>
                </a:cubicBezTo>
                <a:cubicBezTo>
                  <a:pt x="492" y="181"/>
                  <a:pt x="492" y="181"/>
                  <a:pt x="492" y="181"/>
                </a:cubicBezTo>
                <a:cubicBezTo>
                  <a:pt x="489" y="179"/>
                  <a:pt x="489" y="179"/>
                  <a:pt x="489" y="179"/>
                </a:cubicBezTo>
                <a:cubicBezTo>
                  <a:pt x="488" y="180"/>
                  <a:pt x="488" y="180"/>
                  <a:pt x="488" y="180"/>
                </a:cubicBezTo>
                <a:cubicBezTo>
                  <a:pt x="490" y="181"/>
                  <a:pt x="490" y="181"/>
                  <a:pt x="490" y="181"/>
                </a:cubicBezTo>
                <a:cubicBezTo>
                  <a:pt x="492" y="183"/>
                  <a:pt x="492" y="183"/>
                  <a:pt x="492" y="183"/>
                </a:cubicBezTo>
                <a:cubicBezTo>
                  <a:pt x="497" y="183"/>
                  <a:pt x="497" y="183"/>
                  <a:pt x="497" y="183"/>
                </a:cubicBezTo>
                <a:cubicBezTo>
                  <a:pt x="497" y="185"/>
                  <a:pt x="497" y="185"/>
                  <a:pt x="497" y="185"/>
                </a:cubicBezTo>
                <a:cubicBezTo>
                  <a:pt x="494" y="184"/>
                  <a:pt x="494" y="184"/>
                  <a:pt x="494" y="184"/>
                </a:cubicBezTo>
                <a:cubicBezTo>
                  <a:pt x="490" y="187"/>
                  <a:pt x="490" y="187"/>
                  <a:pt x="490" y="187"/>
                </a:cubicBezTo>
                <a:cubicBezTo>
                  <a:pt x="488" y="186"/>
                  <a:pt x="488" y="186"/>
                  <a:pt x="488" y="186"/>
                </a:cubicBezTo>
                <a:cubicBezTo>
                  <a:pt x="487" y="184"/>
                  <a:pt x="487" y="184"/>
                  <a:pt x="487" y="184"/>
                </a:cubicBezTo>
                <a:cubicBezTo>
                  <a:pt x="485" y="183"/>
                  <a:pt x="485" y="183"/>
                  <a:pt x="485" y="183"/>
                </a:cubicBezTo>
                <a:cubicBezTo>
                  <a:pt x="488" y="181"/>
                  <a:pt x="488" y="181"/>
                  <a:pt x="488" y="181"/>
                </a:cubicBezTo>
                <a:cubicBezTo>
                  <a:pt x="482" y="180"/>
                  <a:pt x="482" y="180"/>
                  <a:pt x="482" y="180"/>
                </a:cubicBezTo>
                <a:cubicBezTo>
                  <a:pt x="483" y="179"/>
                  <a:pt x="483" y="179"/>
                  <a:pt x="483" y="179"/>
                </a:cubicBezTo>
                <a:cubicBezTo>
                  <a:pt x="482" y="179"/>
                  <a:pt x="482" y="179"/>
                  <a:pt x="482" y="179"/>
                </a:cubicBezTo>
                <a:cubicBezTo>
                  <a:pt x="483" y="179"/>
                  <a:pt x="483" y="179"/>
                  <a:pt x="483" y="179"/>
                </a:cubicBezTo>
                <a:cubicBezTo>
                  <a:pt x="482" y="178"/>
                  <a:pt x="482" y="178"/>
                  <a:pt x="482" y="178"/>
                </a:cubicBezTo>
                <a:cubicBezTo>
                  <a:pt x="478" y="180"/>
                  <a:pt x="478" y="180"/>
                  <a:pt x="478" y="180"/>
                </a:cubicBezTo>
                <a:cubicBezTo>
                  <a:pt x="477" y="179"/>
                  <a:pt x="477" y="179"/>
                  <a:pt x="477" y="179"/>
                </a:cubicBezTo>
                <a:cubicBezTo>
                  <a:pt x="478" y="181"/>
                  <a:pt x="478" y="181"/>
                  <a:pt x="478" y="181"/>
                </a:cubicBezTo>
                <a:cubicBezTo>
                  <a:pt x="476" y="183"/>
                  <a:pt x="476" y="183"/>
                  <a:pt x="476" y="183"/>
                </a:cubicBezTo>
                <a:cubicBezTo>
                  <a:pt x="476" y="185"/>
                  <a:pt x="476" y="185"/>
                  <a:pt x="476" y="185"/>
                </a:cubicBezTo>
                <a:cubicBezTo>
                  <a:pt x="474" y="187"/>
                  <a:pt x="474" y="187"/>
                  <a:pt x="474" y="187"/>
                </a:cubicBezTo>
                <a:cubicBezTo>
                  <a:pt x="474" y="185"/>
                  <a:pt x="474" y="185"/>
                  <a:pt x="474" y="185"/>
                </a:cubicBezTo>
                <a:cubicBezTo>
                  <a:pt x="474" y="190"/>
                  <a:pt x="474" y="190"/>
                  <a:pt x="474" y="190"/>
                </a:cubicBezTo>
                <a:cubicBezTo>
                  <a:pt x="471" y="195"/>
                  <a:pt x="471" y="195"/>
                  <a:pt x="471" y="195"/>
                </a:cubicBezTo>
                <a:cubicBezTo>
                  <a:pt x="472" y="197"/>
                  <a:pt x="472" y="197"/>
                  <a:pt x="472" y="197"/>
                </a:cubicBezTo>
                <a:cubicBezTo>
                  <a:pt x="473" y="198"/>
                  <a:pt x="473" y="198"/>
                  <a:pt x="473" y="198"/>
                </a:cubicBezTo>
                <a:cubicBezTo>
                  <a:pt x="476" y="200"/>
                  <a:pt x="476" y="200"/>
                  <a:pt x="476" y="200"/>
                </a:cubicBezTo>
                <a:cubicBezTo>
                  <a:pt x="475" y="201"/>
                  <a:pt x="475" y="201"/>
                  <a:pt x="475" y="201"/>
                </a:cubicBezTo>
                <a:cubicBezTo>
                  <a:pt x="471" y="201"/>
                  <a:pt x="471" y="201"/>
                  <a:pt x="471" y="201"/>
                </a:cubicBezTo>
                <a:cubicBezTo>
                  <a:pt x="467" y="204"/>
                  <a:pt x="467" y="204"/>
                  <a:pt x="467" y="204"/>
                </a:cubicBezTo>
                <a:cubicBezTo>
                  <a:pt x="469" y="202"/>
                  <a:pt x="469" y="202"/>
                  <a:pt x="469" y="202"/>
                </a:cubicBezTo>
                <a:cubicBezTo>
                  <a:pt x="467" y="202"/>
                  <a:pt x="467" y="202"/>
                  <a:pt x="467" y="202"/>
                </a:cubicBezTo>
                <a:cubicBezTo>
                  <a:pt x="461" y="201"/>
                  <a:pt x="461" y="201"/>
                  <a:pt x="461" y="201"/>
                </a:cubicBezTo>
                <a:cubicBezTo>
                  <a:pt x="459" y="202"/>
                  <a:pt x="459" y="202"/>
                  <a:pt x="459" y="202"/>
                </a:cubicBezTo>
                <a:cubicBezTo>
                  <a:pt x="461" y="204"/>
                  <a:pt x="461" y="204"/>
                  <a:pt x="461" y="204"/>
                </a:cubicBezTo>
                <a:cubicBezTo>
                  <a:pt x="460" y="203"/>
                  <a:pt x="460" y="203"/>
                  <a:pt x="460" y="203"/>
                </a:cubicBezTo>
                <a:cubicBezTo>
                  <a:pt x="460" y="205"/>
                  <a:pt x="460" y="205"/>
                  <a:pt x="460" y="205"/>
                </a:cubicBezTo>
                <a:cubicBezTo>
                  <a:pt x="459" y="204"/>
                  <a:pt x="459" y="204"/>
                  <a:pt x="459" y="204"/>
                </a:cubicBezTo>
                <a:cubicBezTo>
                  <a:pt x="459" y="205"/>
                  <a:pt x="459" y="205"/>
                  <a:pt x="459" y="205"/>
                </a:cubicBezTo>
                <a:cubicBezTo>
                  <a:pt x="456" y="202"/>
                  <a:pt x="456" y="202"/>
                  <a:pt x="456" y="202"/>
                </a:cubicBezTo>
                <a:cubicBezTo>
                  <a:pt x="456" y="205"/>
                  <a:pt x="456" y="205"/>
                  <a:pt x="456" y="205"/>
                </a:cubicBezTo>
                <a:cubicBezTo>
                  <a:pt x="458" y="208"/>
                  <a:pt x="458" y="208"/>
                  <a:pt x="458" y="208"/>
                </a:cubicBezTo>
                <a:cubicBezTo>
                  <a:pt x="457" y="207"/>
                  <a:pt x="457" y="207"/>
                  <a:pt x="457" y="207"/>
                </a:cubicBezTo>
                <a:cubicBezTo>
                  <a:pt x="458" y="209"/>
                  <a:pt x="458" y="209"/>
                  <a:pt x="458" y="209"/>
                </a:cubicBezTo>
                <a:cubicBezTo>
                  <a:pt x="456" y="209"/>
                  <a:pt x="456" y="209"/>
                  <a:pt x="456" y="209"/>
                </a:cubicBezTo>
                <a:cubicBezTo>
                  <a:pt x="461" y="212"/>
                  <a:pt x="461" y="212"/>
                  <a:pt x="461" y="212"/>
                </a:cubicBezTo>
                <a:cubicBezTo>
                  <a:pt x="461" y="214"/>
                  <a:pt x="461" y="214"/>
                  <a:pt x="461" y="214"/>
                </a:cubicBezTo>
                <a:cubicBezTo>
                  <a:pt x="457" y="211"/>
                  <a:pt x="457" y="211"/>
                  <a:pt x="457" y="211"/>
                </a:cubicBezTo>
                <a:cubicBezTo>
                  <a:pt x="452" y="211"/>
                  <a:pt x="452" y="211"/>
                  <a:pt x="452" y="211"/>
                </a:cubicBezTo>
                <a:cubicBezTo>
                  <a:pt x="451" y="209"/>
                  <a:pt x="451" y="209"/>
                  <a:pt x="451" y="209"/>
                </a:cubicBezTo>
                <a:cubicBezTo>
                  <a:pt x="452" y="209"/>
                  <a:pt x="452" y="209"/>
                  <a:pt x="452" y="209"/>
                </a:cubicBezTo>
                <a:cubicBezTo>
                  <a:pt x="449" y="206"/>
                  <a:pt x="449" y="206"/>
                  <a:pt x="449" y="206"/>
                </a:cubicBezTo>
                <a:cubicBezTo>
                  <a:pt x="446" y="203"/>
                  <a:pt x="446" y="203"/>
                  <a:pt x="446" y="203"/>
                </a:cubicBezTo>
                <a:cubicBezTo>
                  <a:pt x="447" y="198"/>
                  <a:pt x="447" y="198"/>
                  <a:pt x="447" y="198"/>
                </a:cubicBezTo>
                <a:cubicBezTo>
                  <a:pt x="446" y="197"/>
                  <a:pt x="446" y="197"/>
                  <a:pt x="446" y="197"/>
                </a:cubicBezTo>
                <a:cubicBezTo>
                  <a:pt x="439" y="193"/>
                  <a:pt x="439" y="193"/>
                  <a:pt x="439" y="193"/>
                </a:cubicBezTo>
                <a:cubicBezTo>
                  <a:pt x="440" y="193"/>
                  <a:pt x="440" y="193"/>
                  <a:pt x="440" y="193"/>
                </a:cubicBezTo>
                <a:cubicBezTo>
                  <a:pt x="438" y="191"/>
                  <a:pt x="438" y="191"/>
                  <a:pt x="438" y="191"/>
                </a:cubicBezTo>
                <a:cubicBezTo>
                  <a:pt x="436" y="191"/>
                  <a:pt x="436" y="191"/>
                  <a:pt x="436" y="191"/>
                </a:cubicBezTo>
                <a:cubicBezTo>
                  <a:pt x="431" y="184"/>
                  <a:pt x="431" y="184"/>
                  <a:pt x="431" y="184"/>
                </a:cubicBezTo>
                <a:cubicBezTo>
                  <a:pt x="429" y="185"/>
                  <a:pt x="429" y="185"/>
                  <a:pt x="429" y="185"/>
                </a:cubicBezTo>
                <a:cubicBezTo>
                  <a:pt x="429" y="183"/>
                  <a:pt x="429" y="183"/>
                  <a:pt x="429" y="183"/>
                </a:cubicBezTo>
                <a:cubicBezTo>
                  <a:pt x="424" y="183"/>
                  <a:pt x="424" y="183"/>
                  <a:pt x="424" y="183"/>
                </a:cubicBezTo>
                <a:cubicBezTo>
                  <a:pt x="425" y="188"/>
                  <a:pt x="425" y="188"/>
                  <a:pt x="425" y="188"/>
                </a:cubicBezTo>
                <a:cubicBezTo>
                  <a:pt x="428" y="190"/>
                  <a:pt x="428" y="190"/>
                  <a:pt x="428" y="190"/>
                </a:cubicBezTo>
                <a:cubicBezTo>
                  <a:pt x="432" y="196"/>
                  <a:pt x="432" y="196"/>
                  <a:pt x="432" y="196"/>
                </a:cubicBezTo>
                <a:cubicBezTo>
                  <a:pt x="434" y="197"/>
                  <a:pt x="434" y="197"/>
                  <a:pt x="434" y="197"/>
                </a:cubicBezTo>
                <a:cubicBezTo>
                  <a:pt x="436" y="197"/>
                  <a:pt x="436" y="197"/>
                  <a:pt x="436" y="197"/>
                </a:cubicBezTo>
                <a:cubicBezTo>
                  <a:pt x="436" y="199"/>
                  <a:pt x="436" y="199"/>
                  <a:pt x="436" y="199"/>
                </a:cubicBezTo>
                <a:cubicBezTo>
                  <a:pt x="442" y="202"/>
                  <a:pt x="442" y="202"/>
                  <a:pt x="442" y="202"/>
                </a:cubicBezTo>
                <a:cubicBezTo>
                  <a:pt x="443" y="204"/>
                  <a:pt x="443" y="204"/>
                  <a:pt x="443" y="204"/>
                </a:cubicBezTo>
                <a:cubicBezTo>
                  <a:pt x="443" y="205"/>
                  <a:pt x="443" y="205"/>
                  <a:pt x="443" y="205"/>
                </a:cubicBezTo>
                <a:cubicBezTo>
                  <a:pt x="443" y="205"/>
                  <a:pt x="443" y="205"/>
                  <a:pt x="443" y="205"/>
                </a:cubicBezTo>
                <a:cubicBezTo>
                  <a:pt x="440" y="202"/>
                  <a:pt x="440" y="202"/>
                  <a:pt x="440" y="202"/>
                </a:cubicBezTo>
                <a:cubicBezTo>
                  <a:pt x="438" y="203"/>
                  <a:pt x="438" y="203"/>
                  <a:pt x="438" y="203"/>
                </a:cubicBezTo>
                <a:cubicBezTo>
                  <a:pt x="438" y="206"/>
                  <a:pt x="438" y="206"/>
                  <a:pt x="438" y="206"/>
                </a:cubicBezTo>
                <a:cubicBezTo>
                  <a:pt x="439" y="207"/>
                  <a:pt x="439" y="207"/>
                  <a:pt x="439" y="207"/>
                </a:cubicBezTo>
                <a:cubicBezTo>
                  <a:pt x="440" y="208"/>
                  <a:pt x="440" y="208"/>
                  <a:pt x="440" y="208"/>
                </a:cubicBezTo>
                <a:cubicBezTo>
                  <a:pt x="436" y="213"/>
                  <a:pt x="436" y="213"/>
                  <a:pt x="436" y="213"/>
                </a:cubicBezTo>
                <a:cubicBezTo>
                  <a:pt x="435" y="212"/>
                  <a:pt x="435" y="212"/>
                  <a:pt x="435" y="212"/>
                </a:cubicBezTo>
                <a:cubicBezTo>
                  <a:pt x="437" y="209"/>
                  <a:pt x="437" y="209"/>
                  <a:pt x="437" y="209"/>
                </a:cubicBezTo>
                <a:cubicBezTo>
                  <a:pt x="435" y="204"/>
                  <a:pt x="435" y="204"/>
                  <a:pt x="435" y="204"/>
                </a:cubicBezTo>
                <a:cubicBezTo>
                  <a:pt x="421" y="195"/>
                  <a:pt x="421" y="195"/>
                  <a:pt x="421" y="195"/>
                </a:cubicBezTo>
                <a:cubicBezTo>
                  <a:pt x="418" y="189"/>
                  <a:pt x="418" y="189"/>
                  <a:pt x="418" y="189"/>
                </a:cubicBezTo>
                <a:cubicBezTo>
                  <a:pt x="414" y="187"/>
                  <a:pt x="414" y="187"/>
                  <a:pt x="414" y="187"/>
                </a:cubicBezTo>
                <a:cubicBezTo>
                  <a:pt x="411" y="189"/>
                  <a:pt x="411" y="189"/>
                  <a:pt x="411" y="189"/>
                </a:cubicBezTo>
                <a:cubicBezTo>
                  <a:pt x="406" y="192"/>
                  <a:pt x="406" y="192"/>
                  <a:pt x="406" y="192"/>
                </a:cubicBezTo>
                <a:cubicBezTo>
                  <a:pt x="403" y="191"/>
                  <a:pt x="403" y="191"/>
                  <a:pt x="403" y="191"/>
                </a:cubicBezTo>
                <a:cubicBezTo>
                  <a:pt x="400" y="191"/>
                  <a:pt x="400" y="191"/>
                  <a:pt x="400" y="191"/>
                </a:cubicBezTo>
                <a:cubicBezTo>
                  <a:pt x="398" y="192"/>
                  <a:pt x="398" y="192"/>
                  <a:pt x="398" y="192"/>
                </a:cubicBezTo>
                <a:cubicBezTo>
                  <a:pt x="397" y="195"/>
                  <a:pt x="397" y="195"/>
                  <a:pt x="397" y="195"/>
                </a:cubicBezTo>
                <a:cubicBezTo>
                  <a:pt x="397" y="198"/>
                  <a:pt x="397" y="198"/>
                  <a:pt x="397" y="198"/>
                </a:cubicBezTo>
                <a:cubicBezTo>
                  <a:pt x="390" y="202"/>
                  <a:pt x="390" y="202"/>
                  <a:pt x="390" y="202"/>
                </a:cubicBezTo>
                <a:cubicBezTo>
                  <a:pt x="387" y="207"/>
                  <a:pt x="387" y="207"/>
                  <a:pt x="387" y="207"/>
                </a:cubicBezTo>
                <a:cubicBezTo>
                  <a:pt x="388" y="210"/>
                  <a:pt x="388" y="210"/>
                  <a:pt x="388" y="210"/>
                </a:cubicBezTo>
                <a:cubicBezTo>
                  <a:pt x="381" y="218"/>
                  <a:pt x="381" y="218"/>
                  <a:pt x="381" y="218"/>
                </a:cubicBezTo>
                <a:cubicBezTo>
                  <a:pt x="374" y="218"/>
                  <a:pt x="374" y="218"/>
                  <a:pt x="374" y="218"/>
                </a:cubicBezTo>
                <a:cubicBezTo>
                  <a:pt x="370" y="220"/>
                  <a:pt x="370" y="220"/>
                  <a:pt x="370" y="220"/>
                </a:cubicBezTo>
                <a:cubicBezTo>
                  <a:pt x="367" y="216"/>
                  <a:pt x="367" y="216"/>
                  <a:pt x="367" y="216"/>
                </a:cubicBezTo>
                <a:cubicBezTo>
                  <a:pt x="364" y="216"/>
                  <a:pt x="364" y="216"/>
                  <a:pt x="364" y="216"/>
                </a:cubicBezTo>
                <a:cubicBezTo>
                  <a:pt x="360" y="217"/>
                  <a:pt x="360" y="217"/>
                  <a:pt x="360" y="217"/>
                </a:cubicBezTo>
                <a:cubicBezTo>
                  <a:pt x="361" y="211"/>
                  <a:pt x="361" y="211"/>
                  <a:pt x="361" y="211"/>
                </a:cubicBezTo>
                <a:cubicBezTo>
                  <a:pt x="359" y="210"/>
                  <a:pt x="359" y="210"/>
                  <a:pt x="359" y="210"/>
                </a:cubicBezTo>
                <a:cubicBezTo>
                  <a:pt x="362" y="201"/>
                  <a:pt x="362" y="201"/>
                  <a:pt x="362" y="201"/>
                </a:cubicBezTo>
                <a:cubicBezTo>
                  <a:pt x="361" y="198"/>
                  <a:pt x="361" y="198"/>
                  <a:pt x="361" y="198"/>
                </a:cubicBezTo>
                <a:cubicBezTo>
                  <a:pt x="362" y="196"/>
                  <a:pt x="362" y="196"/>
                  <a:pt x="362" y="196"/>
                </a:cubicBezTo>
                <a:cubicBezTo>
                  <a:pt x="360" y="193"/>
                  <a:pt x="360" y="193"/>
                  <a:pt x="360" y="193"/>
                </a:cubicBezTo>
                <a:cubicBezTo>
                  <a:pt x="364" y="190"/>
                  <a:pt x="364" y="190"/>
                  <a:pt x="364" y="190"/>
                </a:cubicBezTo>
                <a:cubicBezTo>
                  <a:pt x="383" y="191"/>
                  <a:pt x="383" y="191"/>
                  <a:pt x="383" y="191"/>
                </a:cubicBezTo>
                <a:cubicBezTo>
                  <a:pt x="384" y="190"/>
                  <a:pt x="384" y="190"/>
                  <a:pt x="384" y="190"/>
                </a:cubicBezTo>
                <a:cubicBezTo>
                  <a:pt x="386" y="183"/>
                  <a:pt x="386" y="183"/>
                  <a:pt x="386" y="183"/>
                </a:cubicBezTo>
                <a:cubicBezTo>
                  <a:pt x="387" y="184"/>
                  <a:pt x="387" y="184"/>
                  <a:pt x="387" y="184"/>
                </a:cubicBezTo>
                <a:cubicBezTo>
                  <a:pt x="385" y="180"/>
                  <a:pt x="385" y="180"/>
                  <a:pt x="385" y="180"/>
                </a:cubicBezTo>
                <a:cubicBezTo>
                  <a:pt x="383" y="178"/>
                  <a:pt x="383" y="178"/>
                  <a:pt x="383" y="178"/>
                </a:cubicBezTo>
                <a:cubicBezTo>
                  <a:pt x="383" y="176"/>
                  <a:pt x="383" y="176"/>
                  <a:pt x="383" y="176"/>
                </a:cubicBezTo>
                <a:cubicBezTo>
                  <a:pt x="384" y="176"/>
                  <a:pt x="384" y="176"/>
                  <a:pt x="384" y="176"/>
                </a:cubicBezTo>
                <a:cubicBezTo>
                  <a:pt x="376" y="174"/>
                  <a:pt x="376" y="174"/>
                  <a:pt x="376" y="174"/>
                </a:cubicBezTo>
                <a:cubicBezTo>
                  <a:pt x="376" y="171"/>
                  <a:pt x="376" y="171"/>
                  <a:pt x="376" y="171"/>
                </a:cubicBezTo>
                <a:cubicBezTo>
                  <a:pt x="379" y="170"/>
                  <a:pt x="379" y="170"/>
                  <a:pt x="379" y="170"/>
                </a:cubicBezTo>
                <a:cubicBezTo>
                  <a:pt x="385" y="171"/>
                  <a:pt x="385" y="171"/>
                  <a:pt x="385" y="171"/>
                </a:cubicBezTo>
                <a:cubicBezTo>
                  <a:pt x="384" y="166"/>
                  <a:pt x="384" y="166"/>
                  <a:pt x="384" y="166"/>
                </a:cubicBezTo>
                <a:cubicBezTo>
                  <a:pt x="386" y="168"/>
                  <a:pt x="386" y="168"/>
                  <a:pt x="386" y="168"/>
                </a:cubicBezTo>
                <a:cubicBezTo>
                  <a:pt x="391" y="168"/>
                  <a:pt x="391" y="168"/>
                  <a:pt x="391" y="168"/>
                </a:cubicBezTo>
                <a:cubicBezTo>
                  <a:pt x="390" y="166"/>
                  <a:pt x="390" y="166"/>
                  <a:pt x="390" y="166"/>
                </a:cubicBezTo>
                <a:cubicBezTo>
                  <a:pt x="394" y="165"/>
                  <a:pt x="394" y="165"/>
                  <a:pt x="394" y="165"/>
                </a:cubicBezTo>
                <a:cubicBezTo>
                  <a:pt x="395" y="162"/>
                  <a:pt x="395" y="162"/>
                  <a:pt x="395" y="162"/>
                </a:cubicBezTo>
                <a:cubicBezTo>
                  <a:pt x="397" y="161"/>
                  <a:pt x="397" y="161"/>
                  <a:pt x="397" y="161"/>
                </a:cubicBezTo>
                <a:cubicBezTo>
                  <a:pt x="400" y="160"/>
                  <a:pt x="400" y="160"/>
                  <a:pt x="400" y="160"/>
                </a:cubicBezTo>
                <a:cubicBezTo>
                  <a:pt x="404" y="159"/>
                  <a:pt x="404" y="159"/>
                  <a:pt x="404" y="159"/>
                </a:cubicBezTo>
                <a:cubicBezTo>
                  <a:pt x="401" y="158"/>
                  <a:pt x="401" y="158"/>
                  <a:pt x="401" y="158"/>
                </a:cubicBezTo>
                <a:cubicBezTo>
                  <a:pt x="404" y="154"/>
                  <a:pt x="404" y="154"/>
                  <a:pt x="404" y="154"/>
                </a:cubicBezTo>
                <a:cubicBezTo>
                  <a:pt x="404" y="156"/>
                  <a:pt x="404" y="156"/>
                  <a:pt x="404" y="156"/>
                </a:cubicBezTo>
                <a:cubicBezTo>
                  <a:pt x="405" y="156"/>
                  <a:pt x="405" y="156"/>
                  <a:pt x="405" y="156"/>
                </a:cubicBezTo>
                <a:cubicBezTo>
                  <a:pt x="405" y="153"/>
                  <a:pt x="405" y="153"/>
                  <a:pt x="405" y="153"/>
                </a:cubicBezTo>
                <a:cubicBezTo>
                  <a:pt x="410" y="153"/>
                  <a:pt x="410" y="153"/>
                  <a:pt x="410" y="153"/>
                </a:cubicBezTo>
                <a:cubicBezTo>
                  <a:pt x="411" y="153"/>
                  <a:pt x="411" y="153"/>
                  <a:pt x="411" y="153"/>
                </a:cubicBezTo>
                <a:cubicBezTo>
                  <a:pt x="410" y="152"/>
                  <a:pt x="410" y="152"/>
                  <a:pt x="410" y="152"/>
                </a:cubicBezTo>
                <a:cubicBezTo>
                  <a:pt x="412" y="151"/>
                  <a:pt x="412" y="151"/>
                  <a:pt x="412" y="151"/>
                </a:cubicBezTo>
                <a:cubicBezTo>
                  <a:pt x="414" y="152"/>
                  <a:pt x="414" y="152"/>
                  <a:pt x="414" y="152"/>
                </a:cubicBezTo>
                <a:cubicBezTo>
                  <a:pt x="414" y="151"/>
                  <a:pt x="414" y="151"/>
                  <a:pt x="414" y="151"/>
                </a:cubicBezTo>
                <a:cubicBezTo>
                  <a:pt x="415" y="150"/>
                  <a:pt x="415" y="150"/>
                  <a:pt x="415" y="150"/>
                </a:cubicBezTo>
                <a:cubicBezTo>
                  <a:pt x="414" y="149"/>
                  <a:pt x="414" y="149"/>
                  <a:pt x="414" y="149"/>
                </a:cubicBezTo>
                <a:cubicBezTo>
                  <a:pt x="415" y="148"/>
                  <a:pt x="415" y="148"/>
                  <a:pt x="415" y="148"/>
                </a:cubicBezTo>
                <a:cubicBezTo>
                  <a:pt x="414" y="146"/>
                  <a:pt x="414" y="146"/>
                  <a:pt x="414" y="146"/>
                </a:cubicBezTo>
                <a:cubicBezTo>
                  <a:pt x="414" y="145"/>
                  <a:pt x="414" y="145"/>
                  <a:pt x="414" y="145"/>
                </a:cubicBezTo>
                <a:cubicBezTo>
                  <a:pt x="413" y="144"/>
                  <a:pt x="413" y="144"/>
                  <a:pt x="413" y="144"/>
                </a:cubicBezTo>
                <a:cubicBezTo>
                  <a:pt x="413" y="139"/>
                  <a:pt x="413" y="139"/>
                  <a:pt x="413" y="139"/>
                </a:cubicBezTo>
                <a:cubicBezTo>
                  <a:pt x="419" y="136"/>
                  <a:pt x="419" y="136"/>
                  <a:pt x="419" y="136"/>
                </a:cubicBezTo>
                <a:cubicBezTo>
                  <a:pt x="418" y="140"/>
                  <a:pt x="418" y="140"/>
                  <a:pt x="418" y="140"/>
                </a:cubicBezTo>
                <a:cubicBezTo>
                  <a:pt x="420" y="141"/>
                  <a:pt x="420" y="141"/>
                  <a:pt x="420" y="141"/>
                </a:cubicBezTo>
                <a:cubicBezTo>
                  <a:pt x="417" y="143"/>
                  <a:pt x="417" y="143"/>
                  <a:pt x="417" y="143"/>
                </a:cubicBezTo>
                <a:cubicBezTo>
                  <a:pt x="417" y="146"/>
                  <a:pt x="417" y="146"/>
                  <a:pt x="417" y="146"/>
                </a:cubicBezTo>
                <a:cubicBezTo>
                  <a:pt x="418" y="148"/>
                  <a:pt x="418" y="148"/>
                  <a:pt x="418" y="148"/>
                </a:cubicBezTo>
                <a:cubicBezTo>
                  <a:pt x="421" y="149"/>
                  <a:pt x="421" y="149"/>
                  <a:pt x="421" y="149"/>
                </a:cubicBezTo>
                <a:cubicBezTo>
                  <a:pt x="420" y="150"/>
                  <a:pt x="420" y="150"/>
                  <a:pt x="420" y="150"/>
                </a:cubicBezTo>
                <a:cubicBezTo>
                  <a:pt x="425" y="148"/>
                  <a:pt x="425" y="148"/>
                  <a:pt x="425" y="148"/>
                </a:cubicBezTo>
                <a:cubicBezTo>
                  <a:pt x="424" y="149"/>
                  <a:pt x="424" y="149"/>
                  <a:pt x="424" y="149"/>
                </a:cubicBezTo>
                <a:cubicBezTo>
                  <a:pt x="426" y="148"/>
                  <a:pt x="426" y="148"/>
                  <a:pt x="426" y="148"/>
                </a:cubicBezTo>
                <a:cubicBezTo>
                  <a:pt x="429" y="151"/>
                  <a:pt x="429" y="151"/>
                  <a:pt x="429" y="151"/>
                </a:cubicBezTo>
                <a:cubicBezTo>
                  <a:pt x="438" y="147"/>
                  <a:pt x="438" y="147"/>
                  <a:pt x="438" y="147"/>
                </a:cubicBezTo>
                <a:cubicBezTo>
                  <a:pt x="442" y="147"/>
                  <a:pt x="442" y="147"/>
                  <a:pt x="442" y="147"/>
                </a:cubicBezTo>
                <a:cubicBezTo>
                  <a:pt x="442" y="149"/>
                  <a:pt x="442" y="149"/>
                  <a:pt x="442" y="149"/>
                </a:cubicBezTo>
                <a:cubicBezTo>
                  <a:pt x="445" y="148"/>
                  <a:pt x="445" y="148"/>
                  <a:pt x="445" y="148"/>
                </a:cubicBezTo>
                <a:cubicBezTo>
                  <a:pt x="448" y="143"/>
                  <a:pt x="448" y="143"/>
                  <a:pt x="448" y="143"/>
                </a:cubicBezTo>
                <a:cubicBezTo>
                  <a:pt x="447" y="146"/>
                  <a:pt x="447" y="146"/>
                  <a:pt x="447" y="146"/>
                </a:cubicBezTo>
                <a:cubicBezTo>
                  <a:pt x="449" y="146"/>
                  <a:pt x="449" y="146"/>
                  <a:pt x="449" y="146"/>
                </a:cubicBezTo>
                <a:cubicBezTo>
                  <a:pt x="448" y="139"/>
                  <a:pt x="448" y="139"/>
                  <a:pt x="448" y="139"/>
                </a:cubicBezTo>
                <a:cubicBezTo>
                  <a:pt x="450" y="136"/>
                  <a:pt x="450" y="136"/>
                  <a:pt x="450" y="136"/>
                </a:cubicBezTo>
                <a:cubicBezTo>
                  <a:pt x="452" y="136"/>
                  <a:pt x="452" y="136"/>
                  <a:pt x="452" y="136"/>
                </a:cubicBezTo>
                <a:cubicBezTo>
                  <a:pt x="456" y="139"/>
                  <a:pt x="456" y="139"/>
                  <a:pt x="456" y="139"/>
                </a:cubicBezTo>
                <a:cubicBezTo>
                  <a:pt x="457" y="133"/>
                  <a:pt x="457" y="133"/>
                  <a:pt x="457" y="133"/>
                </a:cubicBezTo>
                <a:cubicBezTo>
                  <a:pt x="455" y="133"/>
                  <a:pt x="455" y="133"/>
                  <a:pt x="455" y="133"/>
                </a:cubicBezTo>
                <a:cubicBezTo>
                  <a:pt x="454" y="130"/>
                  <a:pt x="454" y="130"/>
                  <a:pt x="454" y="130"/>
                </a:cubicBezTo>
                <a:cubicBezTo>
                  <a:pt x="460" y="128"/>
                  <a:pt x="460" y="128"/>
                  <a:pt x="460" y="128"/>
                </a:cubicBezTo>
                <a:cubicBezTo>
                  <a:pt x="465" y="129"/>
                  <a:pt x="465" y="129"/>
                  <a:pt x="465" y="129"/>
                </a:cubicBezTo>
                <a:cubicBezTo>
                  <a:pt x="466" y="128"/>
                  <a:pt x="466" y="128"/>
                  <a:pt x="466" y="128"/>
                </a:cubicBezTo>
                <a:cubicBezTo>
                  <a:pt x="472" y="127"/>
                  <a:pt x="472" y="127"/>
                  <a:pt x="472" y="127"/>
                </a:cubicBezTo>
                <a:cubicBezTo>
                  <a:pt x="467" y="126"/>
                  <a:pt x="467" y="126"/>
                  <a:pt x="467" y="126"/>
                </a:cubicBezTo>
                <a:cubicBezTo>
                  <a:pt x="467" y="125"/>
                  <a:pt x="467" y="125"/>
                  <a:pt x="467" y="125"/>
                </a:cubicBezTo>
                <a:cubicBezTo>
                  <a:pt x="465" y="125"/>
                  <a:pt x="465" y="125"/>
                  <a:pt x="465" y="125"/>
                </a:cubicBezTo>
                <a:cubicBezTo>
                  <a:pt x="452" y="128"/>
                  <a:pt x="452" y="128"/>
                  <a:pt x="452" y="128"/>
                </a:cubicBezTo>
                <a:cubicBezTo>
                  <a:pt x="453" y="127"/>
                  <a:pt x="453" y="127"/>
                  <a:pt x="453" y="127"/>
                </a:cubicBezTo>
                <a:cubicBezTo>
                  <a:pt x="452" y="126"/>
                  <a:pt x="452" y="126"/>
                  <a:pt x="452" y="126"/>
                </a:cubicBezTo>
                <a:cubicBezTo>
                  <a:pt x="448" y="125"/>
                  <a:pt x="448" y="125"/>
                  <a:pt x="448" y="125"/>
                </a:cubicBezTo>
                <a:cubicBezTo>
                  <a:pt x="448" y="122"/>
                  <a:pt x="448" y="122"/>
                  <a:pt x="448" y="122"/>
                </a:cubicBezTo>
                <a:cubicBezTo>
                  <a:pt x="447" y="118"/>
                  <a:pt x="447" y="118"/>
                  <a:pt x="447" y="118"/>
                </a:cubicBezTo>
                <a:cubicBezTo>
                  <a:pt x="448" y="116"/>
                  <a:pt x="448" y="116"/>
                  <a:pt x="448" y="116"/>
                </a:cubicBezTo>
                <a:cubicBezTo>
                  <a:pt x="455" y="110"/>
                  <a:pt x="455" y="110"/>
                  <a:pt x="455" y="110"/>
                </a:cubicBezTo>
                <a:cubicBezTo>
                  <a:pt x="457" y="109"/>
                  <a:pt x="457" y="109"/>
                  <a:pt x="457" y="109"/>
                </a:cubicBezTo>
                <a:cubicBezTo>
                  <a:pt x="456" y="108"/>
                  <a:pt x="456" y="108"/>
                  <a:pt x="456" y="108"/>
                </a:cubicBezTo>
                <a:cubicBezTo>
                  <a:pt x="453" y="106"/>
                  <a:pt x="453" y="106"/>
                  <a:pt x="453" y="106"/>
                </a:cubicBezTo>
                <a:cubicBezTo>
                  <a:pt x="448" y="107"/>
                  <a:pt x="448" y="107"/>
                  <a:pt x="448" y="107"/>
                </a:cubicBezTo>
                <a:cubicBezTo>
                  <a:pt x="448" y="107"/>
                  <a:pt x="448" y="107"/>
                  <a:pt x="448" y="107"/>
                </a:cubicBezTo>
                <a:cubicBezTo>
                  <a:pt x="447" y="108"/>
                  <a:pt x="447" y="108"/>
                  <a:pt x="447" y="108"/>
                </a:cubicBezTo>
                <a:cubicBezTo>
                  <a:pt x="446" y="110"/>
                  <a:pt x="446" y="110"/>
                  <a:pt x="446" y="110"/>
                </a:cubicBezTo>
                <a:cubicBezTo>
                  <a:pt x="447" y="111"/>
                  <a:pt x="447" y="111"/>
                  <a:pt x="447" y="111"/>
                </a:cubicBezTo>
                <a:cubicBezTo>
                  <a:pt x="439" y="116"/>
                  <a:pt x="439" y="116"/>
                  <a:pt x="439" y="116"/>
                </a:cubicBezTo>
                <a:cubicBezTo>
                  <a:pt x="437" y="118"/>
                  <a:pt x="437" y="118"/>
                  <a:pt x="437" y="118"/>
                </a:cubicBezTo>
                <a:cubicBezTo>
                  <a:pt x="437" y="126"/>
                  <a:pt x="437" y="126"/>
                  <a:pt x="437" y="126"/>
                </a:cubicBezTo>
                <a:cubicBezTo>
                  <a:pt x="438" y="125"/>
                  <a:pt x="438" y="125"/>
                  <a:pt x="438" y="125"/>
                </a:cubicBezTo>
                <a:cubicBezTo>
                  <a:pt x="441" y="128"/>
                  <a:pt x="441" y="128"/>
                  <a:pt x="441" y="128"/>
                </a:cubicBezTo>
                <a:cubicBezTo>
                  <a:pt x="439" y="129"/>
                  <a:pt x="439" y="129"/>
                  <a:pt x="439" y="129"/>
                </a:cubicBezTo>
                <a:cubicBezTo>
                  <a:pt x="441" y="130"/>
                  <a:pt x="441" y="130"/>
                  <a:pt x="441" y="130"/>
                </a:cubicBezTo>
                <a:cubicBezTo>
                  <a:pt x="434" y="132"/>
                  <a:pt x="434" y="132"/>
                  <a:pt x="434" y="132"/>
                </a:cubicBezTo>
                <a:cubicBezTo>
                  <a:pt x="436" y="133"/>
                  <a:pt x="436" y="133"/>
                  <a:pt x="436" y="133"/>
                </a:cubicBezTo>
                <a:cubicBezTo>
                  <a:pt x="435" y="133"/>
                  <a:pt x="435" y="133"/>
                  <a:pt x="435" y="133"/>
                </a:cubicBezTo>
                <a:cubicBezTo>
                  <a:pt x="436" y="133"/>
                  <a:pt x="436" y="133"/>
                  <a:pt x="436" y="133"/>
                </a:cubicBezTo>
                <a:cubicBezTo>
                  <a:pt x="436" y="137"/>
                  <a:pt x="436" y="137"/>
                  <a:pt x="436" y="137"/>
                </a:cubicBezTo>
                <a:cubicBezTo>
                  <a:pt x="434" y="142"/>
                  <a:pt x="434" y="142"/>
                  <a:pt x="434" y="142"/>
                </a:cubicBezTo>
                <a:cubicBezTo>
                  <a:pt x="430" y="142"/>
                  <a:pt x="430" y="142"/>
                  <a:pt x="430" y="142"/>
                </a:cubicBezTo>
                <a:cubicBezTo>
                  <a:pt x="429" y="145"/>
                  <a:pt x="429" y="145"/>
                  <a:pt x="429" y="145"/>
                </a:cubicBezTo>
                <a:cubicBezTo>
                  <a:pt x="426" y="144"/>
                  <a:pt x="426" y="144"/>
                  <a:pt x="426" y="144"/>
                </a:cubicBezTo>
                <a:cubicBezTo>
                  <a:pt x="426" y="144"/>
                  <a:pt x="426" y="144"/>
                  <a:pt x="426" y="144"/>
                </a:cubicBezTo>
                <a:cubicBezTo>
                  <a:pt x="425" y="141"/>
                  <a:pt x="425" y="141"/>
                  <a:pt x="425" y="141"/>
                </a:cubicBezTo>
                <a:cubicBezTo>
                  <a:pt x="426" y="140"/>
                  <a:pt x="426" y="140"/>
                  <a:pt x="426" y="140"/>
                </a:cubicBezTo>
                <a:cubicBezTo>
                  <a:pt x="423" y="137"/>
                  <a:pt x="423" y="137"/>
                  <a:pt x="423" y="137"/>
                </a:cubicBezTo>
                <a:cubicBezTo>
                  <a:pt x="423" y="135"/>
                  <a:pt x="423" y="135"/>
                  <a:pt x="423" y="135"/>
                </a:cubicBezTo>
                <a:cubicBezTo>
                  <a:pt x="421" y="133"/>
                  <a:pt x="421" y="133"/>
                  <a:pt x="421" y="133"/>
                </a:cubicBezTo>
                <a:cubicBezTo>
                  <a:pt x="421" y="131"/>
                  <a:pt x="421" y="131"/>
                  <a:pt x="421" y="131"/>
                </a:cubicBezTo>
                <a:cubicBezTo>
                  <a:pt x="420" y="130"/>
                  <a:pt x="420" y="130"/>
                  <a:pt x="420" y="130"/>
                </a:cubicBezTo>
                <a:cubicBezTo>
                  <a:pt x="420" y="128"/>
                  <a:pt x="420" y="128"/>
                  <a:pt x="420" y="128"/>
                </a:cubicBezTo>
                <a:cubicBezTo>
                  <a:pt x="419" y="129"/>
                  <a:pt x="419" y="129"/>
                  <a:pt x="419" y="129"/>
                </a:cubicBezTo>
                <a:cubicBezTo>
                  <a:pt x="419" y="128"/>
                  <a:pt x="419" y="128"/>
                  <a:pt x="419" y="128"/>
                </a:cubicBezTo>
                <a:cubicBezTo>
                  <a:pt x="419" y="131"/>
                  <a:pt x="419" y="131"/>
                  <a:pt x="419" y="131"/>
                </a:cubicBezTo>
                <a:cubicBezTo>
                  <a:pt x="417" y="131"/>
                  <a:pt x="417" y="131"/>
                  <a:pt x="417" y="131"/>
                </a:cubicBezTo>
                <a:cubicBezTo>
                  <a:pt x="412" y="135"/>
                  <a:pt x="412" y="135"/>
                  <a:pt x="412" y="135"/>
                </a:cubicBezTo>
                <a:cubicBezTo>
                  <a:pt x="409" y="134"/>
                  <a:pt x="409" y="134"/>
                  <a:pt x="409" y="134"/>
                </a:cubicBezTo>
                <a:cubicBezTo>
                  <a:pt x="409" y="133"/>
                  <a:pt x="409" y="133"/>
                  <a:pt x="409" y="133"/>
                </a:cubicBezTo>
                <a:cubicBezTo>
                  <a:pt x="406" y="132"/>
                  <a:pt x="406" y="132"/>
                  <a:pt x="406" y="132"/>
                </a:cubicBezTo>
                <a:cubicBezTo>
                  <a:pt x="408" y="129"/>
                  <a:pt x="408" y="129"/>
                  <a:pt x="408" y="129"/>
                </a:cubicBezTo>
                <a:cubicBezTo>
                  <a:pt x="405" y="129"/>
                  <a:pt x="405" y="129"/>
                  <a:pt x="405" y="129"/>
                </a:cubicBezTo>
                <a:cubicBezTo>
                  <a:pt x="408" y="128"/>
                  <a:pt x="408" y="128"/>
                  <a:pt x="408" y="128"/>
                </a:cubicBezTo>
                <a:cubicBezTo>
                  <a:pt x="407" y="128"/>
                  <a:pt x="407" y="128"/>
                  <a:pt x="407" y="128"/>
                </a:cubicBezTo>
                <a:cubicBezTo>
                  <a:pt x="410" y="125"/>
                  <a:pt x="410" y="125"/>
                  <a:pt x="410" y="125"/>
                </a:cubicBezTo>
                <a:cubicBezTo>
                  <a:pt x="408" y="125"/>
                  <a:pt x="408" y="125"/>
                  <a:pt x="408" y="125"/>
                </a:cubicBezTo>
                <a:cubicBezTo>
                  <a:pt x="406" y="128"/>
                  <a:pt x="406" y="128"/>
                  <a:pt x="406" y="128"/>
                </a:cubicBezTo>
                <a:cubicBezTo>
                  <a:pt x="406" y="126"/>
                  <a:pt x="406" y="126"/>
                  <a:pt x="406" y="126"/>
                </a:cubicBezTo>
                <a:cubicBezTo>
                  <a:pt x="405" y="126"/>
                  <a:pt x="405" y="126"/>
                  <a:pt x="405" y="126"/>
                </a:cubicBezTo>
                <a:cubicBezTo>
                  <a:pt x="407" y="125"/>
                  <a:pt x="407" y="125"/>
                  <a:pt x="407" y="125"/>
                </a:cubicBezTo>
                <a:cubicBezTo>
                  <a:pt x="406" y="125"/>
                  <a:pt x="406" y="125"/>
                  <a:pt x="406" y="125"/>
                </a:cubicBezTo>
                <a:cubicBezTo>
                  <a:pt x="405" y="124"/>
                  <a:pt x="405" y="124"/>
                  <a:pt x="405" y="124"/>
                </a:cubicBezTo>
                <a:cubicBezTo>
                  <a:pt x="410" y="124"/>
                  <a:pt x="410" y="124"/>
                  <a:pt x="410" y="124"/>
                </a:cubicBezTo>
                <a:cubicBezTo>
                  <a:pt x="412" y="123"/>
                  <a:pt x="412" y="123"/>
                  <a:pt x="412" y="123"/>
                </a:cubicBezTo>
                <a:cubicBezTo>
                  <a:pt x="411" y="123"/>
                  <a:pt x="411" y="123"/>
                  <a:pt x="411" y="123"/>
                </a:cubicBezTo>
                <a:cubicBezTo>
                  <a:pt x="412" y="122"/>
                  <a:pt x="412" y="122"/>
                  <a:pt x="412" y="122"/>
                </a:cubicBezTo>
                <a:cubicBezTo>
                  <a:pt x="410" y="123"/>
                  <a:pt x="410" y="123"/>
                  <a:pt x="410" y="123"/>
                </a:cubicBezTo>
                <a:cubicBezTo>
                  <a:pt x="409" y="122"/>
                  <a:pt x="409" y="122"/>
                  <a:pt x="409" y="122"/>
                </a:cubicBezTo>
                <a:cubicBezTo>
                  <a:pt x="405" y="123"/>
                  <a:pt x="405" y="123"/>
                  <a:pt x="405" y="123"/>
                </a:cubicBezTo>
                <a:cubicBezTo>
                  <a:pt x="406" y="121"/>
                  <a:pt x="406" y="121"/>
                  <a:pt x="406" y="121"/>
                </a:cubicBezTo>
                <a:cubicBezTo>
                  <a:pt x="405" y="121"/>
                  <a:pt x="405" y="121"/>
                  <a:pt x="405" y="121"/>
                </a:cubicBezTo>
                <a:cubicBezTo>
                  <a:pt x="409" y="120"/>
                  <a:pt x="409" y="120"/>
                  <a:pt x="409" y="120"/>
                </a:cubicBezTo>
                <a:cubicBezTo>
                  <a:pt x="406" y="119"/>
                  <a:pt x="406" y="119"/>
                  <a:pt x="406" y="119"/>
                </a:cubicBezTo>
                <a:cubicBezTo>
                  <a:pt x="409" y="119"/>
                  <a:pt x="409" y="119"/>
                  <a:pt x="409" y="119"/>
                </a:cubicBezTo>
                <a:cubicBezTo>
                  <a:pt x="409" y="118"/>
                  <a:pt x="409" y="118"/>
                  <a:pt x="409" y="118"/>
                </a:cubicBezTo>
                <a:cubicBezTo>
                  <a:pt x="412" y="118"/>
                  <a:pt x="412" y="118"/>
                  <a:pt x="412" y="118"/>
                </a:cubicBezTo>
                <a:cubicBezTo>
                  <a:pt x="410" y="117"/>
                  <a:pt x="410" y="117"/>
                  <a:pt x="410" y="117"/>
                </a:cubicBezTo>
                <a:cubicBezTo>
                  <a:pt x="412" y="116"/>
                  <a:pt x="412" y="116"/>
                  <a:pt x="412" y="116"/>
                </a:cubicBezTo>
                <a:cubicBezTo>
                  <a:pt x="419" y="114"/>
                  <a:pt x="419" y="114"/>
                  <a:pt x="419" y="114"/>
                </a:cubicBezTo>
                <a:cubicBezTo>
                  <a:pt x="417" y="113"/>
                  <a:pt x="417" y="113"/>
                  <a:pt x="417" y="113"/>
                </a:cubicBezTo>
                <a:cubicBezTo>
                  <a:pt x="421" y="111"/>
                  <a:pt x="421" y="111"/>
                  <a:pt x="421" y="111"/>
                </a:cubicBezTo>
                <a:cubicBezTo>
                  <a:pt x="422" y="111"/>
                  <a:pt x="422" y="111"/>
                  <a:pt x="422" y="111"/>
                </a:cubicBezTo>
                <a:cubicBezTo>
                  <a:pt x="423" y="110"/>
                  <a:pt x="423" y="110"/>
                  <a:pt x="423" y="110"/>
                </a:cubicBezTo>
                <a:cubicBezTo>
                  <a:pt x="422" y="109"/>
                  <a:pt x="422" y="109"/>
                  <a:pt x="422" y="109"/>
                </a:cubicBezTo>
                <a:cubicBezTo>
                  <a:pt x="424" y="109"/>
                  <a:pt x="424" y="109"/>
                  <a:pt x="424" y="109"/>
                </a:cubicBezTo>
                <a:cubicBezTo>
                  <a:pt x="424" y="108"/>
                  <a:pt x="424" y="108"/>
                  <a:pt x="424" y="108"/>
                </a:cubicBezTo>
                <a:cubicBezTo>
                  <a:pt x="424" y="107"/>
                  <a:pt x="424" y="107"/>
                  <a:pt x="424" y="107"/>
                </a:cubicBezTo>
                <a:cubicBezTo>
                  <a:pt x="425" y="108"/>
                  <a:pt x="425" y="108"/>
                  <a:pt x="425" y="108"/>
                </a:cubicBezTo>
                <a:cubicBezTo>
                  <a:pt x="424" y="107"/>
                  <a:pt x="424" y="107"/>
                  <a:pt x="424" y="107"/>
                </a:cubicBezTo>
                <a:cubicBezTo>
                  <a:pt x="426" y="106"/>
                  <a:pt x="426" y="106"/>
                  <a:pt x="426" y="106"/>
                </a:cubicBezTo>
                <a:cubicBezTo>
                  <a:pt x="425" y="106"/>
                  <a:pt x="425" y="106"/>
                  <a:pt x="425" y="106"/>
                </a:cubicBezTo>
                <a:cubicBezTo>
                  <a:pt x="427" y="105"/>
                  <a:pt x="427" y="105"/>
                  <a:pt x="427" y="105"/>
                </a:cubicBezTo>
                <a:cubicBezTo>
                  <a:pt x="427" y="103"/>
                  <a:pt x="427" y="103"/>
                  <a:pt x="427" y="103"/>
                </a:cubicBezTo>
                <a:cubicBezTo>
                  <a:pt x="430" y="101"/>
                  <a:pt x="430" y="101"/>
                  <a:pt x="430" y="101"/>
                </a:cubicBezTo>
                <a:cubicBezTo>
                  <a:pt x="432" y="100"/>
                  <a:pt x="432" y="100"/>
                  <a:pt x="432" y="100"/>
                </a:cubicBezTo>
                <a:cubicBezTo>
                  <a:pt x="431" y="100"/>
                  <a:pt x="431" y="100"/>
                  <a:pt x="431" y="100"/>
                </a:cubicBezTo>
                <a:cubicBezTo>
                  <a:pt x="433" y="98"/>
                  <a:pt x="433" y="98"/>
                  <a:pt x="433" y="98"/>
                </a:cubicBezTo>
                <a:cubicBezTo>
                  <a:pt x="434" y="99"/>
                  <a:pt x="434" y="99"/>
                  <a:pt x="434" y="99"/>
                </a:cubicBezTo>
                <a:cubicBezTo>
                  <a:pt x="434" y="98"/>
                  <a:pt x="434" y="98"/>
                  <a:pt x="434" y="98"/>
                </a:cubicBezTo>
                <a:cubicBezTo>
                  <a:pt x="437" y="97"/>
                  <a:pt x="437" y="97"/>
                  <a:pt x="437" y="97"/>
                </a:cubicBezTo>
                <a:cubicBezTo>
                  <a:pt x="434" y="97"/>
                  <a:pt x="434" y="97"/>
                  <a:pt x="434" y="97"/>
                </a:cubicBezTo>
                <a:cubicBezTo>
                  <a:pt x="437" y="96"/>
                  <a:pt x="437" y="96"/>
                  <a:pt x="437" y="96"/>
                </a:cubicBezTo>
                <a:cubicBezTo>
                  <a:pt x="437" y="95"/>
                  <a:pt x="437" y="95"/>
                  <a:pt x="437" y="95"/>
                </a:cubicBezTo>
                <a:cubicBezTo>
                  <a:pt x="438" y="94"/>
                  <a:pt x="438" y="94"/>
                  <a:pt x="438" y="94"/>
                </a:cubicBezTo>
                <a:cubicBezTo>
                  <a:pt x="441" y="95"/>
                  <a:pt x="441" y="95"/>
                  <a:pt x="441" y="95"/>
                </a:cubicBezTo>
                <a:cubicBezTo>
                  <a:pt x="440" y="94"/>
                  <a:pt x="440" y="94"/>
                  <a:pt x="440" y="94"/>
                </a:cubicBezTo>
                <a:cubicBezTo>
                  <a:pt x="440" y="93"/>
                  <a:pt x="440" y="93"/>
                  <a:pt x="440" y="93"/>
                </a:cubicBezTo>
                <a:cubicBezTo>
                  <a:pt x="441" y="93"/>
                  <a:pt x="441" y="93"/>
                  <a:pt x="441" y="93"/>
                </a:cubicBezTo>
                <a:cubicBezTo>
                  <a:pt x="442" y="94"/>
                  <a:pt x="442" y="94"/>
                  <a:pt x="442" y="94"/>
                </a:cubicBezTo>
                <a:cubicBezTo>
                  <a:pt x="443" y="92"/>
                  <a:pt x="443" y="92"/>
                  <a:pt x="443" y="92"/>
                </a:cubicBezTo>
                <a:cubicBezTo>
                  <a:pt x="443" y="94"/>
                  <a:pt x="443" y="94"/>
                  <a:pt x="443" y="94"/>
                </a:cubicBezTo>
                <a:cubicBezTo>
                  <a:pt x="445" y="92"/>
                  <a:pt x="445" y="92"/>
                  <a:pt x="445" y="92"/>
                </a:cubicBezTo>
                <a:cubicBezTo>
                  <a:pt x="447" y="93"/>
                  <a:pt x="447" y="93"/>
                  <a:pt x="447" y="93"/>
                </a:cubicBezTo>
                <a:cubicBezTo>
                  <a:pt x="446" y="91"/>
                  <a:pt x="446" y="91"/>
                  <a:pt x="446" y="91"/>
                </a:cubicBezTo>
                <a:cubicBezTo>
                  <a:pt x="450" y="92"/>
                  <a:pt x="450" y="92"/>
                  <a:pt x="450" y="92"/>
                </a:cubicBezTo>
                <a:cubicBezTo>
                  <a:pt x="454" y="89"/>
                  <a:pt x="454" y="89"/>
                  <a:pt x="454" y="89"/>
                </a:cubicBezTo>
                <a:cubicBezTo>
                  <a:pt x="456" y="89"/>
                  <a:pt x="456" y="89"/>
                  <a:pt x="456" y="89"/>
                </a:cubicBezTo>
                <a:cubicBezTo>
                  <a:pt x="454" y="92"/>
                  <a:pt x="454" y="92"/>
                  <a:pt x="454" y="92"/>
                </a:cubicBezTo>
                <a:cubicBezTo>
                  <a:pt x="457" y="89"/>
                  <a:pt x="457" y="89"/>
                  <a:pt x="457" y="89"/>
                </a:cubicBezTo>
                <a:cubicBezTo>
                  <a:pt x="458" y="91"/>
                  <a:pt x="458" y="91"/>
                  <a:pt x="458" y="91"/>
                </a:cubicBezTo>
                <a:cubicBezTo>
                  <a:pt x="459" y="90"/>
                  <a:pt x="459" y="90"/>
                  <a:pt x="459" y="90"/>
                </a:cubicBezTo>
                <a:cubicBezTo>
                  <a:pt x="460" y="88"/>
                  <a:pt x="460" y="88"/>
                  <a:pt x="460" y="88"/>
                </a:cubicBezTo>
                <a:cubicBezTo>
                  <a:pt x="462" y="89"/>
                  <a:pt x="462" y="89"/>
                  <a:pt x="462" y="89"/>
                </a:cubicBezTo>
                <a:cubicBezTo>
                  <a:pt x="461" y="89"/>
                  <a:pt x="461" y="89"/>
                  <a:pt x="461" y="89"/>
                </a:cubicBezTo>
                <a:cubicBezTo>
                  <a:pt x="462" y="90"/>
                  <a:pt x="462" y="90"/>
                  <a:pt x="462" y="90"/>
                </a:cubicBezTo>
                <a:cubicBezTo>
                  <a:pt x="461" y="90"/>
                  <a:pt x="461" y="90"/>
                  <a:pt x="461" y="90"/>
                </a:cubicBezTo>
                <a:cubicBezTo>
                  <a:pt x="464" y="89"/>
                  <a:pt x="464" y="89"/>
                  <a:pt x="464" y="89"/>
                </a:cubicBezTo>
                <a:cubicBezTo>
                  <a:pt x="468" y="91"/>
                  <a:pt x="468" y="91"/>
                  <a:pt x="468" y="91"/>
                </a:cubicBezTo>
                <a:cubicBezTo>
                  <a:pt x="463" y="92"/>
                  <a:pt x="463" y="92"/>
                  <a:pt x="463" y="92"/>
                </a:cubicBezTo>
                <a:cubicBezTo>
                  <a:pt x="466" y="93"/>
                  <a:pt x="466" y="93"/>
                  <a:pt x="466" y="93"/>
                </a:cubicBezTo>
                <a:cubicBezTo>
                  <a:pt x="465" y="93"/>
                  <a:pt x="465" y="93"/>
                  <a:pt x="465" y="93"/>
                </a:cubicBezTo>
                <a:cubicBezTo>
                  <a:pt x="468" y="93"/>
                  <a:pt x="468" y="93"/>
                  <a:pt x="468" y="93"/>
                </a:cubicBezTo>
                <a:cubicBezTo>
                  <a:pt x="468" y="93"/>
                  <a:pt x="468" y="93"/>
                  <a:pt x="468" y="93"/>
                </a:cubicBezTo>
                <a:cubicBezTo>
                  <a:pt x="470" y="93"/>
                  <a:pt x="470" y="93"/>
                  <a:pt x="470" y="93"/>
                </a:cubicBezTo>
                <a:cubicBezTo>
                  <a:pt x="471" y="92"/>
                  <a:pt x="471" y="92"/>
                  <a:pt x="471" y="92"/>
                </a:cubicBezTo>
                <a:cubicBezTo>
                  <a:pt x="474" y="93"/>
                  <a:pt x="474" y="93"/>
                  <a:pt x="474" y="93"/>
                </a:cubicBezTo>
                <a:cubicBezTo>
                  <a:pt x="471" y="93"/>
                  <a:pt x="471" y="93"/>
                  <a:pt x="471" y="93"/>
                </a:cubicBezTo>
                <a:cubicBezTo>
                  <a:pt x="473" y="94"/>
                  <a:pt x="473" y="94"/>
                  <a:pt x="473" y="94"/>
                </a:cubicBezTo>
                <a:cubicBezTo>
                  <a:pt x="481" y="95"/>
                  <a:pt x="481" y="95"/>
                  <a:pt x="481" y="95"/>
                </a:cubicBezTo>
                <a:cubicBezTo>
                  <a:pt x="494" y="100"/>
                  <a:pt x="494" y="100"/>
                  <a:pt x="494" y="100"/>
                </a:cubicBezTo>
                <a:cubicBezTo>
                  <a:pt x="495" y="102"/>
                  <a:pt x="495" y="102"/>
                  <a:pt x="495" y="102"/>
                </a:cubicBezTo>
                <a:cubicBezTo>
                  <a:pt x="495" y="103"/>
                  <a:pt x="495" y="103"/>
                  <a:pt x="495" y="103"/>
                </a:cubicBezTo>
                <a:cubicBezTo>
                  <a:pt x="490" y="106"/>
                  <a:pt x="490" y="106"/>
                  <a:pt x="490" y="106"/>
                </a:cubicBezTo>
                <a:cubicBezTo>
                  <a:pt x="473" y="102"/>
                  <a:pt x="473" y="102"/>
                  <a:pt x="473" y="102"/>
                </a:cubicBezTo>
                <a:cubicBezTo>
                  <a:pt x="480" y="106"/>
                  <a:pt x="480" y="106"/>
                  <a:pt x="480" y="106"/>
                </a:cubicBezTo>
                <a:cubicBezTo>
                  <a:pt x="479" y="108"/>
                  <a:pt x="479" y="108"/>
                  <a:pt x="479" y="108"/>
                </a:cubicBezTo>
                <a:cubicBezTo>
                  <a:pt x="481" y="110"/>
                  <a:pt x="481" y="110"/>
                  <a:pt x="481" y="110"/>
                </a:cubicBezTo>
                <a:cubicBezTo>
                  <a:pt x="481" y="111"/>
                  <a:pt x="481" y="111"/>
                  <a:pt x="481" y="111"/>
                </a:cubicBezTo>
                <a:cubicBezTo>
                  <a:pt x="489" y="114"/>
                  <a:pt x="489" y="114"/>
                  <a:pt x="489" y="114"/>
                </a:cubicBezTo>
                <a:cubicBezTo>
                  <a:pt x="490" y="113"/>
                  <a:pt x="490" y="113"/>
                  <a:pt x="490" y="113"/>
                </a:cubicBezTo>
                <a:cubicBezTo>
                  <a:pt x="489" y="111"/>
                  <a:pt x="489" y="111"/>
                  <a:pt x="489" y="111"/>
                </a:cubicBezTo>
                <a:cubicBezTo>
                  <a:pt x="486" y="110"/>
                  <a:pt x="486" y="110"/>
                  <a:pt x="486" y="110"/>
                </a:cubicBezTo>
                <a:cubicBezTo>
                  <a:pt x="486" y="109"/>
                  <a:pt x="486" y="109"/>
                  <a:pt x="486" y="109"/>
                </a:cubicBezTo>
                <a:cubicBezTo>
                  <a:pt x="490" y="110"/>
                  <a:pt x="490" y="110"/>
                  <a:pt x="490" y="110"/>
                </a:cubicBezTo>
                <a:cubicBezTo>
                  <a:pt x="489" y="111"/>
                  <a:pt x="489" y="111"/>
                  <a:pt x="489" y="111"/>
                </a:cubicBezTo>
                <a:cubicBezTo>
                  <a:pt x="497" y="111"/>
                  <a:pt x="497" y="111"/>
                  <a:pt x="497" y="111"/>
                </a:cubicBezTo>
                <a:cubicBezTo>
                  <a:pt x="493" y="107"/>
                  <a:pt x="493" y="107"/>
                  <a:pt x="493" y="107"/>
                </a:cubicBezTo>
                <a:cubicBezTo>
                  <a:pt x="499" y="104"/>
                  <a:pt x="499" y="104"/>
                  <a:pt x="499" y="104"/>
                </a:cubicBezTo>
                <a:cubicBezTo>
                  <a:pt x="504" y="106"/>
                  <a:pt x="504" y="106"/>
                  <a:pt x="504" y="106"/>
                </a:cubicBezTo>
                <a:cubicBezTo>
                  <a:pt x="503" y="102"/>
                  <a:pt x="503" y="102"/>
                  <a:pt x="503" y="102"/>
                </a:cubicBezTo>
                <a:cubicBezTo>
                  <a:pt x="502" y="101"/>
                  <a:pt x="502" y="101"/>
                  <a:pt x="502" y="101"/>
                </a:cubicBezTo>
                <a:cubicBezTo>
                  <a:pt x="501" y="98"/>
                  <a:pt x="501" y="98"/>
                  <a:pt x="501" y="98"/>
                </a:cubicBezTo>
                <a:cubicBezTo>
                  <a:pt x="499" y="96"/>
                  <a:pt x="499" y="96"/>
                  <a:pt x="499" y="96"/>
                </a:cubicBezTo>
                <a:cubicBezTo>
                  <a:pt x="507" y="98"/>
                  <a:pt x="507" y="98"/>
                  <a:pt x="507" y="98"/>
                </a:cubicBezTo>
                <a:cubicBezTo>
                  <a:pt x="508" y="99"/>
                  <a:pt x="508" y="99"/>
                  <a:pt x="508" y="99"/>
                </a:cubicBezTo>
                <a:cubicBezTo>
                  <a:pt x="504" y="101"/>
                  <a:pt x="504" y="101"/>
                  <a:pt x="504" y="101"/>
                </a:cubicBezTo>
                <a:cubicBezTo>
                  <a:pt x="509" y="103"/>
                  <a:pt x="509" y="103"/>
                  <a:pt x="509" y="103"/>
                </a:cubicBezTo>
                <a:cubicBezTo>
                  <a:pt x="511" y="102"/>
                  <a:pt x="511" y="102"/>
                  <a:pt x="511" y="102"/>
                </a:cubicBezTo>
                <a:cubicBezTo>
                  <a:pt x="512" y="100"/>
                  <a:pt x="512" y="100"/>
                  <a:pt x="512" y="100"/>
                </a:cubicBezTo>
                <a:cubicBezTo>
                  <a:pt x="524" y="96"/>
                  <a:pt x="524" y="96"/>
                  <a:pt x="524" y="96"/>
                </a:cubicBezTo>
                <a:cubicBezTo>
                  <a:pt x="524" y="96"/>
                  <a:pt x="524" y="96"/>
                  <a:pt x="524" y="96"/>
                </a:cubicBezTo>
                <a:cubicBezTo>
                  <a:pt x="526" y="96"/>
                  <a:pt x="526" y="96"/>
                  <a:pt x="526" y="96"/>
                </a:cubicBezTo>
                <a:cubicBezTo>
                  <a:pt x="524" y="96"/>
                  <a:pt x="524" y="96"/>
                  <a:pt x="524" y="96"/>
                </a:cubicBezTo>
                <a:cubicBezTo>
                  <a:pt x="525" y="96"/>
                  <a:pt x="525" y="96"/>
                  <a:pt x="525" y="96"/>
                </a:cubicBezTo>
                <a:cubicBezTo>
                  <a:pt x="525" y="98"/>
                  <a:pt x="525" y="98"/>
                  <a:pt x="525" y="98"/>
                </a:cubicBezTo>
                <a:cubicBezTo>
                  <a:pt x="527" y="98"/>
                  <a:pt x="527" y="98"/>
                  <a:pt x="527" y="98"/>
                </a:cubicBezTo>
                <a:cubicBezTo>
                  <a:pt x="528" y="97"/>
                  <a:pt x="528" y="97"/>
                  <a:pt x="528" y="97"/>
                </a:cubicBezTo>
                <a:cubicBezTo>
                  <a:pt x="533" y="97"/>
                  <a:pt x="533" y="97"/>
                  <a:pt x="533" y="97"/>
                </a:cubicBezTo>
                <a:cubicBezTo>
                  <a:pt x="536" y="95"/>
                  <a:pt x="536" y="95"/>
                  <a:pt x="536" y="95"/>
                </a:cubicBezTo>
                <a:cubicBezTo>
                  <a:pt x="538" y="96"/>
                  <a:pt x="538" y="96"/>
                  <a:pt x="538" y="96"/>
                </a:cubicBezTo>
                <a:cubicBezTo>
                  <a:pt x="538" y="97"/>
                  <a:pt x="538" y="97"/>
                  <a:pt x="538" y="97"/>
                </a:cubicBezTo>
                <a:cubicBezTo>
                  <a:pt x="539" y="98"/>
                  <a:pt x="539" y="98"/>
                  <a:pt x="539" y="98"/>
                </a:cubicBezTo>
                <a:cubicBezTo>
                  <a:pt x="541" y="96"/>
                  <a:pt x="541" y="96"/>
                  <a:pt x="541" y="96"/>
                </a:cubicBezTo>
                <a:cubicBezTo>
                  <a:pt x="539" y="93"/>
                  <a:pt x="539" y="93"/>
                  <a:pt x="539" y="93"/>
                </a:cubicBezTo>
                <a:cubicBezTo>
                  <a:pt x="541" y="93"/>
                  <a:pt x="541" y="93"/>
                  <a:pt x="541" y="93"/>
                </a:cubicBezTo>
                <a:cubicBezTo>
                  <a:pt x="544" y="93"/>
                  <a:pt x="544" y="93"/>
                  <a:pt x="544" y="93"/>
                </a:cubicBezTo>
                <a:cubicBezTo>
                  <a:pt x="570" y="117"/>
                  <a:pt x="592" y="146"/>
                  <a:pt x="609" y="178"/>
                </a:cubicBezTo>
                <a:cubicBezTo>
                  <a:pt x="609" y="178"/>
                  <a:pt x="609" y="178"/>
                  <a:pt x="609" y="179"/>
                </a:cubicBezTo>
                <a:cubicBezTo>
                  <a:pt x="632" y="223"/>
                  <a:pt x="645" y="273"/>
                  <a:pt x="645" y="326"/>
                </a:cubicBezTo>
                <a:cubicBezTo>
                  <a:pt x="645" y="326"/>
                  <a:pt x="645" y="326"/>
                  <a:pt x="645" y="326"/>
                </a:cubicBezTo>
                <a:lnTo>
                  <a:pt x="645" y="328"/>
                </a:lnTo>
                <a:close/>
                <a:moveTo>
                  <a:pt x="415" y="199"/>
                </a:moveTo>
                <a:cubicBezTo>
                  <a:pt x="417" y="202"/>
                  <a:pt x="417" y="202"/>
                  <a:pt x="417" y="202"/>
                </a:cubicBezTo>
                <a:cubicBezTo>
                  <a:pt x="417" y="207"/>
                  <a:pt x="417" y="207"/>
                  <a:pt x="417" y="207"/>
                </a:cubicBezTo>
                <a:cubicBezTo>
                  <a:pt x="414" y="209"/>
                  <a:pt x="414" y="209"/>
                  <a:pt x="414" y="209"/>
                </a:cubicBezTo>
                <a:cubicBezTo>
                  <a:pt x="412" y="201"/>
                  <a:pt x="412" y="201"/>
                  <a:pt x="412" y="201"/>
                </a:cubicBezTo>
                <a:lnTo>
                  <a:pt x="415" y="199"/>
                </a:lnTo>
                <a:close/>
                <a:moveTo>
                  <a:pt x="414" y="195"/>
                </a:moveTo>
                <a:cubicBezTo>
                  <a:pt x="416" y="193"/>
                  <a:pt x="416" y="193"/>
                  <a:pt x="416" y="193"/>
                </a:cubicBezTo>
                <a:cubicBezTo>
                  <a:pt x="416" y="196"/>
                  <a:pt x="416" y="196"/>
                  <a:pt x="416" y="196"/>
                </a:cubicBezTo>
                <a:cubicBezTo>
                  <a:pt x="415" y="199"/>
                  <a:pt x="415" y="199"/>
                  <a:pt x="415" y="199"/>
                </a:cubicBezTo>
                <a:lnTo>
                  <a:pt x="414" y="195"/>
                </a:lnTo>
                <a:close/>
                <a:moveTo>
                  <a:pt x="425" y="213"/>
                </a:moveTo>
                <a:cubicBezTo>
                  <a:pt x="426" y="212"/>
                  <a:pt x="426" y="212"/>
                  <a:pt x="426" y="212"/>
                </a:cubicBezTo>
                <a:cubicBezTo>
                  <a:pt x="429" y="213"/>
                  <a:pt x="429" y="213"/>
                  <a:pt x="429" y="213"/>
                </a:cubicBezTo>
                <a:cubicBezTo>
                  <a:pt x="435" y="212"/>
                  <a:pt x="435" y="212"/>
                  <a:pt x="435" y="212"/>
                </a:cubicBezTo>
                <a:cubicBezTo>
                  <a:pt x="434" y="215"/>
                  <a:pt x="434" y="215"/>
                  <a:pt x="434" y="215"/>
                </a:cubicBezTo>
                <a:cubicBezTo>
                  <a:pt x="434" y="218"/>
                  <a:pt x="434" y="218"/>
                  <a:pt x="434" y="218"/>
                </a:cubicBezTo>
                <a:lnTo>
                  <a:pt x="425" y="213"/>
                </a:lnTo>
                <a:close/>
                <a:moveTo>
                  <a:pt x="458" y="219"/>
                </a:moveTo>
                <a:cubicBezTo>
                  <a:pt x="457" y="218"/>
                  <a:pt x="457" y="218"/>
                  <a:pt x="457" y="218"/>
                </a:cubicBezTo>
                <a:cubicBezTo>
                  <a:pt x="456" y="219"/>
                  <a:pt x="456" y="219"/>
                  <a:pt x="456" y="219"/>
                </a:cubicBezTo>
                <a:cubicBezTo>
                  <a:pt x="455" y="217"/>
                  <a:pt x="455" y="217"/>
                  <a:pt x="455" y="217"/>
                </a:cubicBezTo>
                <a:cubicBezTo>
                  <a:pt x="454" y="217"/>
                  <a:pt x="454" y="217"/>
                  <a:pt x="454" y="217"/>
                </a:cubicBezTo>
                <a:cubicBezTo>
                  <a:pt x="454" y="215"/>
                  <a:pt x="454" y="215"/>
                  <a:pt x="454" y="215"/>
                </a:cubicBezTo>
                <a:cubicBezTo>
                  <a:pt x="452" y="214"/>
                  <a:pt x="452" y="214"/>
                  <a:pt x="452" y="214"/>
                </a:cubicBezTo>
                <a:cubicBezTo>
                  <a:pt x="455" y="212"/>
                  <a:pt x="455" y="212"/>
                  <a:pt x="455" y="212"/>
                </a:cubicBezTo>
                <a:cubicBezTo>
                  <a:pt x="459" y="215"/>
                  <a:pt x="459" y="215"/>
                  <a:pt x="459" y="215"/>
                </a:cubicBezTo>
                <a:cubicBezTo>
                  <a:pt x="458" y="216"/>
                  <a:pt x="458" y="216"/>
                  <a:pt x="458" y="216"/>
                </a:cubicBezTo>
                <a:cubicBezTo>
                  <a:pt x="457" y="215"/>
                  <a:pt x="457" y="215"/>
                  <a:pt x="457" y="215"/>
                </a:cubicBezTo>
                <a:lnTo>
                  <a:pt x="458" y="219"/>
                </a:lnTo>
                <a:close/>
                <a:moveTo>
                  <a:pt x="487" y="225"/>
                </a:moveTo>
                <a:cubicBezTo>
                  <a:pt x="492" y="223"/>
                  <a:pt x="492" y="223"/>
                  <a:pt x="492" y="223"/>
                </a:cubicBezTo>
                <a:cubicBezTo>
                  <a:pt x="494" y="222"/>
                  <a:pt x="494" y="222"/>
                  <a:pt x="494" y="222"/>
                </a:cubicBezTo>
                <a:cubicBezTo>
                  <a:pt x="492" y="225"/>
                  <a:pt x="492" y="225"/>
                  <a:pt x="492" y="225"/>
                </a:cubicBezTo>
                <a:cubicBezTo>
                  <a:pt x="490" y="226"/>
                  <a:pt x="490" y="226"/>
                  <a:pt x="490" y="226"/>
                </a:cubicBezTo>
                <a:lnTo>
                  <a:pt x="487" y="225"/>
                </a:lnTo>
                <a:close/>
                <a:moveTo>
                  <a:pt x="421" y="145"/>
                </a:moveTo>
                <a:cubicBezTo>
                  <a:pt x="418" y="146"/>
                  <a:pt x="418" y="146"/>
                  <a:pt x="418" y="146"/>
                </a:cubicBezTo>
                <a:cubicBezTo>
                  <a:pt x="417" y="144"/>
                  <a:pt x="417" y="144"/>
                  <a:pt x="417" y="144"/>
                </a:cubicBezTo>
                <a:cubicBezTo>
                  <a:pt x="418" y="144"/>
                  <a:pt x="418" y="144"/>
                  <a:pt x="418" y="144"/>
                </a:cubicBezTo>
                <a:cubicBezTo>
                  <a:pt x="420" y="144"/>
                  <a:pt x="420" y="144"/>
                  <a:pt x="420" y="144"/>
                </a:cubicBezTo>
                <a:lnTo>
                  <a:pt x="421" y="14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nvGrpSpPr>
          <p:cNvPr id="97" name="Group 96"/>
          <p:cNvGrpSpPr/>
          <p:nvPr/>
        </p:nvGrpSpPr>
        <p:grpSpPr>
          <a:xfrm>
            <a:off x="6226948" y="1194782"/>
            <a:ext cx="392530" cy="284096"/>
            <a:chOff x="6592888" y="4019551"/>
            <a:chExt cx="862013" cy="623888"/>
          </a:xfrm>
          <a:solidFill>
            <a:schemeClr val="bg1"/>
          </a:solidFill>
        </p:grpSpPr>
        <p:sp>
          <p:nvSpPr>
            <p:cNvPr id="98" name="Freeform 9"/>
            <p:cNvSpPr>
              <a:spLocks noEditPoints="1"/>
            </p:cNvSpPr>
            <p:nvPr/>
          </p:nvSpPr>
          <p:spPr bwMode="auto">
            <a:xfrm>
              <a:off x="6592888" y="4019551"/>
              <a:ext cx="862013" cy="623888"/>
            </a:xfrm>
            <a:custGeom>
              <a:avLst/>
              <a:gdLst>
                <a:gd name="T0" fmla="*/ 0 w 213"/>
                <a:gd name="T1" fmla="*/ 154 h 154"/>
                <a:gd name="T2" fmla="*/ 213 w 213"/>
                <a:gd name="T3" fmla="*/ 0 h 154"/>
                <a:gd name="T4" fmla="*/ 167 w 213"/>
                <a:gd name="T5" fmla="*/ 54 h 154"/>
                <a:gd name="T6" fmla="*/ 193 w 213"/>
                <a:gd name="T7" fmla="*/ 131 h 154"/>
                <a:gd name="T8" fmla="*/ 167 w 213"/>
                <a:gd name="T9" fmla="*/ 54 h 154"/>
                <a:gd name="T10" fmla="*/ 160 w 213"/>
                <a:gd name="T11" fmla="*/ 31 h 154"/>
                <a:gd name="T12" fmla="*/ 135 w 213"/>
                <a:gd name="T13" fmla="*/ 131 h 154"/>
                <a:gd name="T14" fmla="*/ 59 w 213"/>
                <a:gd name="T15" fmla="*/ 61 h 154"/>
                <a:gd name="T16" fmla="*/ 16 w 213"/>
                <a:gd name="T17" fmla="*/ 60 h 154"/>
                <a:gd name="T18" fmla="*/ 60 w 213"/>
                <a:gd name="T19" fmla="*/ 59 h 154"/>
                <a:gd name="T20" fmla="*/ 62 w 213"/>
                <a:gd name="T21" fmla="*/ 57 h 154"/>
                <a:gd name="T22" fmla="*/ 64 w 213"/>
                <a:gd name="T23" fmla="*/ 21 h 154"/>
                <a:gd name="T24" fmla="*/ 66 w 213"/>
                <a:gd name="T25" fmla="*/ 57 h 154"/>
                <a:gd name="T26" fmla="*/ 68 w 213"/>
                <a:gd name="T27" fmla="*/ 58 h 154"/>
                <a:gd name="T28" fmla="*/ 69 w 213"/>
                <a:gd name="T29" fmla="*/ 61 h 154"/>
                <a:gd name="T30" fmla="*/ 64 w 213"/>
                <a:gd name="T31" fmla="*/ 66 h 154"/>
                <a:gd name="T32" fmla="*/ 59 w 213"/>
                <a:gd name="T33" fmla="*/ 61 h 154"/>
                <a:gd name="T34" fmla="*/ 70 w 213"/>
                <a:gd name="T35" fmla="*/ 60 h 154"/>
                <a:gd name="T36" fmla="*/ 97 w 213"/>
                <a:gd name="T37" fmla="*/ 54 h 154"/>
                <a:gd name="T38" fmla="*/ 94 w 213"/>
                <a:gd name="T39" fmla="*/ 46 h 154"/>
                <a:gd name="T40" fmla="*/ 68 w 213"/>
                <a:gd name="T41" fmla="*/ 58 h 154"/>
                <a:gd name="T42" fmla="*/ 90 w 213"/>
                <a:gd name="T43" fmla="*/ 28 h 154"/>
                <a:gd name="T44" fmla="*/ 105 w 213"/>
                <a:gd name="T45" fmla="*/ 79 h 154"/>
                <a:gd name="T46" fmla="*/ 130 w 213"/>
                <a:gd name="T47" fmla="*/ 131 h 154"/>
                <a:gd name="T48" fmla="*/ 105 w 213"/>
                <a:gd name="T49" fmla="*/ 79 h 154"/>
                <a:gd name="T50" fmla="*/ 18 w 213"/>
                <a:gd name="T51" fmla="*/ 122 h 154"/>
                <a:gd name="T52" fmla="*/ 18 w 213"/>
                <a:gd name="T53" fmla="*/ 120 h 154"/>
                <a:gd name="T54" fmla="*/ 80 w 213"/>
                <a:gd name="T55" fmla="*/ 121 h 154"/>
                <a:gd name="T56" fmla="*/ 78 w 213"/>
                <a:gd name="T57" fmla="*/ 113 h 154"/>
                <a:gd name="T58" fmla="*/ 16 w 213"/>
                <a:gd name="T59" fmla="*/ 112 h 154"/>
                <a:gd name="T60" fmla="*/ 78 w 213"/>
                <a:gd name="T61" fmla="*/ 111 h 154"/>
                <a:gd name="T62" fmla="*/ 78 w 213"/>
                <a:gd name="T63" fmla="*/ 113 h 154"/>
                <a:gd name="T64" fmla="*/ 18 w 213"/>
                <a:gd name="T65" fmla="*/ 105 h 154"/>
                <a:gd name="T66" fmla="*/ 18 w 213"/>
                <a:gd name="T67" fmla="*/ 103 h 154"/>
                <a:gd name="T68" fmla="*/ 80 w 213"/>
                <a:gd name="T69" fmla="*/ 104 h 154"/>
                <a:gd name="T70" fmla="*/ 78 w 213"/>
                <a:gd name="T71" fmla="*/ 96 h 154"/>
                <a:gd name="T72" fmla="*/ 16 w 213"/>
                <a:gd name="T73" fmla="*/ 95 h 154"/>
                <a:gd name="T74" fmla="*/ 78 w 213"/>
                <a:gd name="T75" fmla="*/ 94 h 154"/>
                <a:gd name="T76" fmla="*/ 78 w 213"/>
                <a:gd name="T77" fmla="*/ 96 h 154"/>
                <a:gd name="T78" fmla="*/ 18 w 213"/>
                <a:gd name="T79" fmla="*/ 88 h 154"/>
                <a:gd name="T80" fmla="*/ 18 w 213"/>
                <a:gd name="T81" fmla="*/ 85 h 154"/>
                <a:gd name="T82" fmla="*/ 80 w 213"/>
                <a:gd name="T83" fmla="*/ 86 h 154"/>
                <a:gd name="T84" fmla="*/ 199 w 213"/>
                <a:gd name="T85" fmla="*/ 134 h 154"/>
                <a:gd name="T86" fmla="*/ 100 w 213"/>
                <a:gd name="T87" fmla="*/ 133 h 154"/>
                <a:gd name="T88" fmla="*/ 199 w 213"/>
                <a:gd name="T89" fmla="*/ 132 h 154"/>
                <a:gd name="T90" fmla="*/ 199 w 213"/>
                <a:gd name="T9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54">
                  <a:moveTo>
                    <a:pt x="0" y="0"/>
                  </a:moveTo>
                  <a:cubicBezTo>
                    <a:pt x="0" y="154"/>
                    <a:pt x="0" y="154"/>
                    <a:pt x="0" y="154"/>
                  </a:cubicBezTo>
                  <a:cubicBezTo>
                    <a:pt x="213" y="154"/>
                    <a:pt x="213" y="154"/>
                    <a:pt x="213" y="154"/>
                  </a:cubicBezTo>
                  <a:cubicBezTo>
                    <a:pt x="213" y="0"/>
                    <a:pt x="213" y="0"/>
                    <a:pt x="213" y="0"/>
                  </a:cubicBezTo>
                  <a:lnTo>
                    <a:pt x="0" y="0"/>
                  </a:lnTo>
                  <a:close/>
                  <a:moveTo>
                    <a:pt x="167" y="54"/>
                  </a:moveTo>
                  <a:cubicBezTo>
                    <a:pt x="193" y="54"/>
                    <a:pt x="193" y="54"/>
                    <a:pt x="193" y="54"/>
                  </a:cubicBezTo>
                  <a:cubicBezTo>
                    <a:pt x="193" y="131"/>
                    <a:pt x="193" y="131"/>
                    <a:pt x="193" y="131"/>
                  </a:cubicBezTo>
                  <a:cubicBezTo>
                    <a:pt x="167" y="131"/>
                    <a:pt x="167" y="131"/>
                    <a:pt x="167" y="131"/>
                  </a:cubicBezTo>
                  <a:lnTo>
                    <a:pt x="167" y="54"/>
                  </a:lnTo>
                  <a:close/>
                  <a:moveTo>
                    <a:pt x="135" y="31"/>
                  </a:moveTo>
                  <a:cubicBezTo>
                    <a:pt x="160" y="31"/>
                    <a:pt x="160" y="31"/>
                    <a:pt x="160" y="31"/>
                  </a:cubicBezTo>
                  <a:cubicBezTo>
                    <a:pt x="160" y="131"/>
                    <a:pt x="160" y="131"/>
                    <a:pt x="160" y="131"/>
                  </a:cubicBezTo>
                  <a:cubicBezTo>
                    <a:pt x="135" y="131"/>
                    <a:pt x="135" y="131"/>
                    <a:pt x="135" y="131"/>
                  </a:cubicBezTo>
                  <a:lnTo>
                    <a:pt x="135" y="31"/>
                  </a:lnTo>
                  <a:close/>
                  <a:moveTo>
                    <a:pt x="59" y="61"/>
                  </a:moveTo>
                  <a:cubicBezTo>
                    <a:pt x="59" y="61"/>
                    <a:pt x="59" y="60"/>
                    <a:pt x="59" y="60"/>
                  </a:cubicBezTo>
                  <a:cubicBezTo>
                    <a:pt x="16" y="60"/>
                    <a:pt x="16" y="60"/>
                    <a:pt x="16" y="60"/>
                  </a:cubicBezTo>
                  <a:cubicBezTo>
                    <a:pt x="17" y="55"/>
                    <a:pt x="21" y="40"/>
                    <a:pt x="38" y="28"/>
                  </a:cubicBezTo>
                  <a:cubicBezTo>
                    <a:pt x="60" y="59"/>
                    <a:pt x="60" y="59"/>
                    <a:pt x="60" y="59"/>
                  </a:cubicBezTo>
                  <a:cubicBezTo>
                    <a:pt x="60" y="59"/>
                    <a:pt x="60" y="58"/>
                    <a:pt x="60" y="58"/>
                  </a:cubicBezTo>
                  <a:cubicBezTo>
                    <a:pt x="61" y="58"/>
                    <a:pt x="61" y="57"/>
                    <a:pt x="62" y="57"/>
                  </a:cubicBezTo>
                  <a:cubicBezTo>
                    <a:pt x="40" y="27"/>
                    <a:pt x="40" y="27"/>
                    <a:pt x="40" y="27"/>
                  </a:cubicBezTo>
                  <a:cubicBezTo>
                    <a:pt x="43" y="25"/>
                    <a:pt x="52" y="21"/>
                    <a:pt x="64" y="21"/>
                  </a:cubicBezTo>
                  <a:cubicBezTo>
                    <a:pt x="76" y="21"/>
                    <a:pt x="85" y="25"/>
                    <a:pt x="88" y="27"/>
                  </a:cubicBezTo>
                  <a:cubicBezTo>
                    <a:pt x="66" y="57"/>
                    <a:pt x="66" y="57"/>
                    <a:pt x="66" y="57"/>
                  </a:cubicBezTo>
                  <a:cubicBezTo>
                    <a:pt x="67" y="57"/>
                    <a:pt x="67" y="57"/>
                    <a:pt x="68" y="58"/>
                  </a:cubicBezTo>
                  <a:cubicBezTo>
                    <a:pt x="68" y="58"/>
                    <a:pt x="68" y="58"/>
                    <a:pt x="68" y="58"/>
                  </a:cubicBezTo>
                  <a:cubicBezTo>
                    <a:pt x="68" y="59"/>
                    <a:pt x="69" y="60"/>
                    <a:pt x="69" y="61"/>
                  </a:cubicBezTo>
                  <a:cubicBezTo>
                    <a:pt x="69" y="61"/>
                    <a:pt x="69" y="61"/>
                    <a:pt x="69" y="61"/>
                  </a:cubicBezTo>
                  <a:cubicBezTo>
                    <a:pt x="69" y="61"/>
                    <a:pt x="69" y="62"/>
                    <a:pt x="68" y="62"/>
                  </a:cubicBezTo>
                  <a:cubicBezTo>
                    <a:pt x="68" y="64"/>
                    <a:pt x="66" y="66"/>
                    <a:pt x="64" y="66"/>
                  </a:cubicBezTo>
                  <a:cubicBezTo>
                    <a:pt x="62" y="66"/>
                    <a:pt x="60" y="64"/>
                    <a:pt x="60" y="62"/>
                  </a:cubicBezTo>
                  <a:cubicBezTo>
                    <a:pt x="59" y="62"/>
                    <a:pt x="59" y="61"/>
                    <a:pt x="59" y="61"/>
                  </a:cubicBezTo>
                  <a:close/>
                  <a:moveTo>
                    <a:pt x="111" y="60"/>
                  </a:moveTo>
                  <a:cubicBezTo>
                    <a:pt x="70" y="60"/>
                    <a:pt x="70" y="60"/>
                    <a:pt x="70" y="60"/>
                  </a:cubicBezTo>
                  <a:cubicBezTo>
                    <a:pt x="96" y="51"/>
                    <a:pt x="96" y="51"/>
                    <a:pt x="96" y="51"/>
                  </a:cubicBezTo>
                  <a:cubicBezTo>
                    <a:pt x="97" y="54"/>
                    <a:pt x="97" y="54"/>
                    <a:pt x="97" y="54"/>
                  </a:cubicBezTo>
                  <a:cubicBezTo>
                    <a:pt x="100" y="48"/>
                    <a:pt x="100" y="48"/>
                    <a:pt x="100" y="48"/>
                  </a:cubicBezTo>
                  <a:cubicBezTo>
                    <a:pt x="94" y="46"/>
                    <a:pt x="94" y="46"/>
                    <a:pt x="94" y="46"/>
                  </a:cubicBezTo>
                  <a:cubicBezTo>
                    <a:pt x="95" y="49"/>
                    <a:pt x="95" y="49"/>
                    <a:pt x="95" y="49"/>
                  </a:cubicBezTo>
                  <a:cubicBezTo>
                    <a:pt x="68" y="58"/>
                    <a:pt x="68" y="58"/>
                    <a:pt x="68" y="58"/>
                  </a:cubicBezTo>
                  <a:cubicBezTo>
                    <a:pt x="85" y="35"/>
                    <a:pt x="85" y="35"/>
                    <a:pt x="85" y="35"/>
                  </a:cubicBezTo>
                  <a:cubicBezTo>
                    <a:pt x="90" y="28"/>
                    <a:pt x="90" y="28"/>
                    <a:pt x="90" y="28"/>
                  </a:cubicBezTo>
                  <a:cubicBezTo>
                    <a:pt x="105" y="39"/>
                    <a:pt x="110" y="55"/>
                    <a:pt x="111" y="60"/>
                  </a:cubicBezTo>
                  <a:close/>
                  <a:moveTo>
                    <a:pt x="105" y="79"/>
                  </a:moveTo>
                  <a:cubicBezTo>
                    <a:pt x="130" y="79"/>
                    <a:pt x="130" y="79"/>
                    <a:pt x="130" y="79"/>
                  </a:cubicBezTo>
                  <a:cubicBezTo>
                    <a:pt x="130" y="131"/>
                    <a:pt x="130" y="131"/>
                    <a:pt x="130" y="131"/>
                  </a:cubicBezTo>
                  <a:cubicBezTo>
                    <a:pt x="105" y="131"/>
                    <a:pt x="105" y="131"/>
                    <a:pt x="105" y="131"/>
                  </a:cubicBezTo>
                  <a:lnTo>
                    <a:pt x="105" y="79"/>
                  </a:lnTo>
                  <a:close/>
                  <a:moveTo>
                    <a:pt x="78" y="122"/>
                  </a:moveTo>
                  <a:cubicBezTo>
                    <a:pt x="18" y="122"/>
                    <a:pt x="18" y="122"/>
                    <a:pt x="18" y="122"/>
                  </a:cubicBezTo>
                  <a:cubicBezTo>
                    <a:pt x="17" y="122"/>
                    <a:pt x="16" y="122"/>
                    <a:pt x="16" y="121"/>
                  </a:cubicBezTo>
                  <a:cubicBezTo>
                    <a:pt x="16" y="120"/>
                    <a:pt x="17" y="120"/>
                    <a:pt x="18" y="120"/>
                  </a:cubicBezTo>
                  <a:cubicBezTo>
                    <a:pt x="78" y="120"/>
                    <a:pt x="78" y="120"/>
                    <a:pt x="78" y="120"/>
                  </a:cubicBezTo>
                  <a:cubicBezTo>
                    <a:pt x="79" y="120"/>
                    <a:pt x="80" y="120"/>
                    <a:pt x="80" y="121"/>
                  </a:cubicBezTo>
                  <a:cubicBezTo>
                    <a:pt x="80" y="122"/>
                    <a:pt x="79" y="122"/>
                    <a:pt x="78" y="122"/>
                  </a:cubicBezTo>
                  <a:close/>
                  <a:moveTo>
                    <a:pt x="78" y="113"/>
                  </a:moveTo>
                  <a:cubicBezTo>
                    <a:pt x="18" y="113"/>
                    <a:pt x="18" y="113"/>
                    <a:pt x="18" y="113"/>
                  </a:cubicBezTo>
                  <a:cubicBezTo>
                    <a:pt x="17" y="113"/>
                    <a:pt x="16" y="113"/>
                    <a:pt x="16" y="112"/>
                  </a:cubicBezTo>
                  <a:cubicBezTo>
                    <a:pt x="16" y="112"/>
                    <a:pt x="17" y="111"/>
                    <a:pt x="18" y="111"/>
                  </a:cubicBezTo>
                  <a:cubicBezTo>
                    <a:pt x="78" y="111"/>
                    <a:pt x="78" y="111"/>
                    <a:pt x="78" y="111"/>
                  </a:cubicBezTo>
                  <a:cubicBezTo>
                    <a:pt x="79" y="111"/>
                    <a:pt x="80" y="112"/>
                    <a:pt x="80" y="112"/>
                  </a:cubicBezTo>
                  <a:cubicBezTo>
                    <a:pt x="80" y="113"/>
                    <a:pt x="79" y="113"/>
                    <a:pt x="78" y="113"/>
                  </a:cubicBezTo>
                  <a:close/>
                  <a:moveTo>
                    <a:pt x="78" y="105"/>
                  </a:moveTo>
                  <a:cubicBezTo>
                    <a:pt x="18" y="105"/>
                    <a:pt x="18" y="105"/>
                    <a:pt x="18" y="105"/>
                  </a:cubicBezTo>
                  <a:cubicBezTo>
                    <a:pt x="17" y="105"/>
                    <a:pt x="16" y="104"/>
                    <a:pt x="16" y="104"/>
                  </a:cubicBezTo>
                  <a:cubicBezTo>
                    <a:pt x="16" y="103"/>
                    <a:pt x="17" y="103"/>
                    <a:pt x="18" y="103"/>
                  </a:cubicBezTo>
                  <a:cubicBezTo>
                    <a:pt x="78" y="103"/>
                    <a:pt x="78" y="103"/>
                    <a:pt x="78" y="103"/>
                  </a:cubicBezTo>
                  <a:cubicBezTo>
                    <a:pt x="79" y="103"/>
                    <a:pt x="80" y="103"/>
                    <a:pt x="80" y="104"/>
                  </a:cubicBezTo>
                  <a:cubicBezTo>
                    <a:pt x="80" y="104"/>
                    <a:pt x="79" y="105"/>
                    <a:pt x="78" y="105"/>
                  </a:cubicBezTo>
                  <a:close/>
                  <a:moveTo>
                    <a:pt x="78" y="96"/>
                  </a:moveTo>
                  <a:cubicBezTo>
                    <a:pt x="18" y="96"/>
                    <a:pt x="18" y="96"/>
                    <a:pt x="18" y="96"/>
                  </a:cubicBezTo>
                  <a:cubicBezTo>
                    <a:pt x="17" y="96"/>
                    <a:pt x="16" y="96"/>
                    <a:pt x="16" y="95"/>
                  </a:cubicBezTo>
                  <a:cubicBezTo>
                    <a:pt x="16" y="94"/>
                    <a:pt x="17" y="94"/>
                    <a:pt x="18" y="94"/>
                  </a:cubicBezTo>
                  <a:cubicBezTo>
                    <a:pt x="78" y="94"/>
                    <a:pt x="78" y="94"/>
                    <a:pt x="78" y="94"/>
                  </a:cubicBezTo>
                  <a:cubicBezTo>
                    <a:pt x="79" y="94"/>
                    <a:pt x="80" y="94"/>
                    <a:pt x="80" y="95"/>
                  </a:cubicBezTo>
                  <a:cubicBezTo>
                    <a:pt x="80" y="96"/>
                    <a:pt x="79" y="96"/>
                    <a:pt x="78" y="96"/>
                  </a:cubicBezTo>
                  <a:close/>
                  <a:moveTo>
                    <a:pt x="78" y="88"/>
                  </a:moveTo>
                  <a:cubicBezTo>
                    <a:pt x="18" y="88"/>
                    <a:pt x="18" y="88"/>
                    <a:pt x="18" y="88"/>
                  </a:cubicBezTo>
                  <a:cubicBezTo>
                    <a:pt x="17" y="88"/>
                    <a:pt x="16" y="87"/>
                    <a:pt x="16" y="86"/>
                  </a:cubicBezTo>
                  <a:cubicBezTo>
                    <a:pt x="16" y="86"/>
                    <a:pt x="17" y="85"/>
                    <a:pt x="18" y="85"/>
                  </a:cubicBezTo>
                  <a:cubicBezTo>
                    <a:pt x="78" y="85"/>
                    <a:pt x="78" y="85"/>
                    <a:pt x="78" y="85"/>
                  </a:cubicBezTo>
                  <a:cubicBezTo>
                    <a:pt x="79" y="85"/>
                    <a:pt x="80" y="86"/>
                    <a:pt x="80" y="86"/>
                  </a:cubicBezTo>
                  <a:cubicBezTo>
                    <a:pt x="80" y="87"/>
                    <a:pt x="79" y="88"/>
                    <a:pt x="78" y="88"/>
                  </a:cubicBezTo>
                  <a:close/>
                  <a:moveTo>
                    <a:pt x="199" y="134"/>
                  </a:moveTo>
                  <a:cubicBezTo>
                    <a:pt x="100" y="134"/>
                    <a:pt x="100" y="134"/>
                    <a:pt x="100" y="134"/>
                  </a:cubicBezTo>
                  <a:cubicBezTo>
                    <a:pt x="100" y="134"/>
                    <a:pt x="100" y="134"/>
                    <a:pt x="100" y="133"/>
                  </a:cubicBezTo>
                  <a:cubicBezTo>
                    <a:pt x="100" y="133"/>
                    <a:pt x="100" y="132"/>
                    <a:pt x="100" y="132"/>
                  </a:cubicBezTo>
                  <a:cubicBezTo>
                    <a:pt x="199" y="132"/>
                    <a:pt x="199" y="132"/>
                    <a:pt x="199" y="132"/>
                  </a:cubicBezTo>
                  <a:cubicBezTo>
                    <a:pt x="199" y="132"/>
                    <a:pt x="199" y="133"/>
                    <a:pt x="199" y="133"/>
                  </a:cubicBezTo>
                  <a:cubicBezTo>
                    <a:pt x="199" y="134"/>
                    <a:pt x="199" y="134"/>
                    <a:pt x="199"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10"/>
            <p:cNvSpPr>
              <a:spLocks noChangeArrowheads="1"/>
            </p:cNvSpPr>
            <p:nvPr/>
          </p:nvSpPr>
          <p:spPr bwMode="auto">
            <a:xfrm>
              <a:off x="6835775" y="4249738"/>
              <a:ext cx="33338" cy="285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TextBox 24"/>
          <p:cNvSpPr txBox="1"/>
          <p:nvPr/>
        </p:nvSpPr>
        <p:spPr>
          <a:xfrm>
            <a:off x="1964789" y="2700541"/>
            <a:ext cx="949298"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Accounting</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Financials</a:t>
            </a:r>
          </a:p>
        </p:txBody>
      </p:sp>
      <p:sp>
        <p:nvSpPr>
          <p:cNvPr id="26" name="TextBox 25"/>
          <p:cNvSpPr txBox="1"/>
          <p:nvPr/>
        </p:nvSpPr>
        <p:spPr>
          <a:xfrm>
            <a:off x="427279" y="2700541"/>
            <a:ext cx="1263487"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Management </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Administration</a:t>
            </a:r>
          </a:p>
        </p:txBody>
      </p:sp>
      <p:grpSp>
        <p:nvGrpSpPr>
          <p:cNvPr id="27" name="Group 26"/>
          <p:cNvGrpSpPr/>
          <p:nvPr/>
        </p:nvGrpSpPr>
        <p:grpSpPr>
          <a:xfrm>
            <a:off x="518481" y="1630089"/>
            <a:ext cx="1081084" cy="1059659"/>
            <a:chOff x="5547097" y="954019"/>
            <a:chExt cx="1081084" cy="1059659"/>
          </a:xfrm>
        </p:grpSpPr>
        <p:sp>
          <p:nvSpPr>
            <p:cNvPr id="28" name="Oval 27"/>
            <p:cNvSpPr/>
            <p:nvPr/>
          </p:nvSpPr>
          <p:spPr bwMode="gray">
            <a:xfrm>
              <a:off x="5547097" y="954019"/>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1" name="Picture 30"/>
            <p:cNvPicPr>
              <a:picLocks noChangeAspect="1"/>
            </p:cNvPicPr>
            <p:nvPr/>
          </p:nvPicPr>
          <p:blipFill>
            <a:blip r:embed="rId3"/>
            <a:stretch>
              <a:fillRect/>
            </a:stretch>
          </p:blipFill>
          <p:spPr>
            <a:xfrm>
              <a:off x="5720015" y="1103292"/>
              <a:ext cx="770463" cy="770463"/>
            </a:xfrm>
            <a:prstGeom prst="rect">
              <a:avLst/>
            </a:prstGeom>
          </p:spPr>
        </p:pic>
      </p:grpSp>
      <p:grpSp>
        <p:nvGrpSpPr>
          <p:cNvPr id="33" name="Group 32"/>
          <p:cNvGrpSpPr/>
          <p:nvPr/>
        </p:nvGrpSpPr>
        <p:grpSpPr>
          <a:xfrm>
            <a:off x="1928028" y="1632827"/>
            <a:ext cx="1081084" cy="1059659"/>
            <a:chOff x="7071172" y="1535537"/>
            <a:chExt cx="1081084" cy="1059659"/>
          </a:xfrm>
        </p:grpSpPr>
        <p:sp>
          <p:nvSpPr>
            <p:cNvPr id="34" name="Oval 33"/>
            <p:cNvSpPr/>
            <p:nvPr/>
          </p:nvSpPr>
          <p:spPr bwMode="gray">
            <a:xfrm>
              <a:off x="7071172" y="1535537"/>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5" name="Picture 34"/>
            <p:cNvPicPr>
              <a:picLocks noChangeAspect="1"/>
            </p:cNvPicPr>
            <p:nvPr/>
          </p:nvPicPr>
          <p:blipFill>
            <a:blip r:embed="rId4"/>
            <a:stretch>
              <a:fillRect/>
            </a:stretch>
          </p:blipFill>
          <p:spPr>
            <a:xfrm>
              <a:off x="7189114" y="1674098"/>
              <a:ext cx="863811" cy="782538"/>
            </a:xfrm>
            <a:prstGeom prst="rect">
              <a:avLst/>
            </a:prstGeom>
          </p:spPr>
        </p:pic>
      </p:grpSp>
      <p:sp>
        <p:nvSpPr>
          <p:cNvPr id="36" name="TextBox 35"/>
          <p:cNvSpPr txBox="1"/>
          <p:nvPr/>
        </p:nvSpPr>
        <p:spPr>
          <a:xfrm>
            <a:off x="4833683" y="2701300"/>
            <a:ext cx="937747" cy="400110"/>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Sales &amp;</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Service</a:t>
            </a:r>
          </a:p>
        </p:txBody>
      </p:sp>
      <p:grpSp>
        <p:nvGrpSpPr>
          <p:cNvPr id="37" name="Group 36"/>
          <p:cNvGrpSpPr/>
          <p:nvPr/>
        </p:nvGrpSpPr>
        <p:grpSpPr>
          <a:xfrm>
            <a:off x="4753650" y="1632336"/>
            <a:ext cx="1081084" cy="1059659"/>
            <a:chOff x="4111490" y="1489012"/>
            <a:chExt cx="1081084" cy="1059659"/>
          </a:xfrm>
        </p:grpSpPr>
        <p:sp>
          <p:nvSpPr>
            <p:cNvPr id="38" name="Oval 37"/>
            <p:cNvSpPr/>
            <p:nvPr/>
          </p:nvSpPr>
          <p:spPr bwMode="gray">
            <a:xfrm>
              <a:off x="4111490" y="1489012"/>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9" name="Picture 38"/>
            <p:cNvPicPr>
              <a:picLocks noChangeAspect="1"/>
            </p:cNvPicPr>
            <p:nvPr/>
          </p:nvPicPr>
          <p:blipFill>
            <a:blip r:embed="rId5"/>
            <a:stretch>
              <a:fillRect/>
            </a:stretch>
          </p:blipFill>
          <p:spPr>
            <a:xfrm>
              <a:off x="4294740" y="1665812"/>
              <a:ext cx="711540" cy="711540"/>
            </a:xfrm>
            <a:prstGeom prst="rect">
              <a:avLst/>
            </a:prstGeom>
          </p:spPr>
        </p:pic>
      </p:grpSp>
      <p:sp>
        <p:nvSpPr>
          <p:cNvPr id="40" name="TextBox 39"/>
          <p:cNvSpPr txBox="1"/>
          <p:nvPr/>
        </p:nvSpPr>
        <p:spPr>
          <a:xfrm>
            <a:off x="3361405" y="2694922"/>
            <a:ext cx="1015021"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Purchasing</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Operations</a:t>
            </a:r>
          </a:p>
        </p:txBody>
      </p:sp>
      <p:grpSp>
        <p:nvGrpSpPr>
          <p:cNvPr id="41" name="Group 40"/>
          <p:cNvGrpSpPr/>
          <p:nvPr/>
        </p:nvGrpSpPr>
        <p:grpSpPr>
          <a:xfrm>
            <a:off x="3340839" y="1633095"/>
            <a:ext cx="1081084" cy="1059659"/>
            <a:chOff x="3493443" y="2820335"/>
            <a:chExt cx="1081084" cy="1059659"/>
          </a:xfrm>
        </p:grpSpPr>
        <p:sp>
          <p:nvSpPr>
            <p:cNvPr id="42" name="Oval 41"/>
            <p:cNvSpPr/>
            <p:nvPr/>
          </p:nvSpPr>
          <p:spPr bwMode="gray">
            <a:xfrm>
              <a:off x="3493443" y="2820335"/>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3" name="Picture 42"/>
            <p:cNvPicPr>
              <a:picLocks noChangeAspect="1"/>
            </p:cNvPicPr>
            <p:nvPr/>
          </p:nvPicPr>
          <p:blipFill>
            <a:blip r:embed="rId6"/>
            <a:stretch>
              <a:fillRect/>
            </a:stretch>
          </p:blipFill>
          <p:spPr>
            <a:xfrm>
              <a:off x="3606215" y="2922394"/>
              <a:ext cx="855540" cy="855540"/>
            </a:xfrm>
            <a:prstGeom prst="rect">
              <a:avLst/>
            </a:prstGeom>
          </p:spPr>
        </p:pic>
      </p:grpSp>
      <p:sp>
        <p:nvSpPr>
          <p:cNvPr id="44" name="TextBox 43"/>
          <p:cNvSpPr txBox="1"/>
          <p:nvPr/>
        </p:nvSpPr>
        <p:spPr>
          <a:xfrm>
            <a:off x="6163197" y="2690620"/>
            <a:ext cx="1072730"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Inventory</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Distribution</a:t>
            </a:r>
          </a:p>
        </p:txBody>
      </p:sp>
      <p:grpSp>
        <p:nvGrpSpPr>
          <p:cNvPr id="45" name="Group 44"/>
          <p:cNvGrpSpPr/>
          <p:nvPr/>
        </p:nvGrpSpPr>
        <p:grpSpPr>
          <a:xfrm>
            <a:off x="6163197" y="1632261"/>
            <a:ext cx="1081084" cy="1059659"/>
            <a:chOff x="3976585" y="4374599"/>
            <a:chExt cx="1081084" cy="1059659"/>
          </a:xfrm>
        </p:grpSpPr>
        <p:sp>
          <p:nvSpPr>
            <p:cNvPr id="46" name="Oval 45"/>
            <p:cNvSpPr/>
            <p:nvPr/>
          </p:nvSpPr>
          <p:spPr bwMode="gray">
            <a:xfrm>
              <a:off x="3976585" y="4374599"/>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7" name="Picture 46"/>
            <p:cNvPicPr>
              <a:picLocks noChangeAspect="1"/>
            </p:cNvPicPr>
            <p:nvPr/>
          </p:nvPicPr>
          <p:blipFill>
            <a:blip r:embed="rId7"/>
            <a:stretch>
              <a:fillRect/>
            </a:stretch>
          </p:blipFill>
          <p:spPr>
            <a:xfrm>
              <a:off x="4151433" y="4538734"/>
              <a:ext cx="731388" cy="731388"/>
            </a:xfrm>
            <a:prstGeom prst="rect">
              <a:avLst/>
            </a:prstGeom>
          </p:spPr>
        </p:pic>
      </p:grpSp>
      <p:sp>
        <p:nvSpPr>
          <p:cNvPr id="48" name="TextBox 47"/>
          <p:cNvSpPr txBox="1"/>
          <p:nvPr/>
        </p:nvSpPr>
        <p:spPr>
          <a:xfrm>
            <a:off x="7672293" y="2700399"/>
            <a:ext cx="883575"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Production</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&amp; MRP</a:t>
            </a:r>
          </a:p>
        </p:txBody>
      </p:sp>
      <p:grpSp>
        <p:nvGrpSpPr>
          <p:cNvPr id="49" name="Group 48"/>
          <p:cNvGrpSpPr/>
          <p:nvPr/>
        </p:nvGrpSpPr>
        <p:grpSpPr>
          <a:xfrm>
            <a:off x="8990818" y="1631984"/>
            <a:ext cx="1081084" cy="1059659"/>
            <a:chOff x="7087527" y="971861"/>
            <a:chExt cx="1081084" cy="1059659"/>
          </a:xfrm>
        </p:grpSpPr>
        <p:sp>
          <p:nvSpPr>
            <p:cNvPr id="50" name="Oval 49"/>
            <p:cNvSpPr/>
            <p:nvPr/>
          </p:nvSpPr>
          <p:spPr bwMode="gray">
            <a:xfrm>
              <a:off x="7087527" y="971861"/>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51" name="Picture 50"/>
            <p:cNvPicPr>
              <a:picLocks noChangeAspect="1"/>
            </p:cNvPicPr>
            <p:nvPr/>
          </p:nvPicPr>
          <p:blipFill>
            <a:blip r:embed="rId8"/>
            <a:stretch>
              <a:fillRect/>
            </a:stretch>
          </p:blipFill>
          <p:spPr>
            <a:xfrm>
              <a:off x="7121718" y="995679"/>
              <a:ext cx="1012022" cy="1012022"/>
            </a:xfrm>
            <a:prstGeom prst="rect">
              <a:avLst/>
            </a:prstGeom>
          </p:spPr>
        </p:pic>
      </p:grpSp>
      <p:sp>
        <p:nvSpPr>
          <p:cNvPr id="52" name="TextBox 51"/>
          <p:cNvSpPr txBox="1"/>
          <p:nvPr/>
        </p:nvSpPr>
        <p:spPr>
          <a:xfrm>
            <a:off x="8830495" y="2700466"/>
            <a:ext cx="1394934" cy="400110"/>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Project &amp; Resource</a:t>
            </a:r>
            <a:b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b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Management</a:t>
            </a:r>
          </a:p>
        </p:txBody>
      </p:sp>
      <p:grpSp>
        <p:nvGrpSpPr>
          <p:cNvPr id="53" name="Group 52"/>
          <p:cNvGrpSpPr/>
          <p:nvPr/>
        </p:nvGrpSpPr>
        <p:grpSpPr>
          <a:xfrm>
            <a:off x="10405628" y="1635347"/>
            <a:ext cx="1081084" cy="1059659"/>
            <a:chOff x="6836221" y="4444778"/>
            <a:chExt cx="1081084" cy="1059659"/>
          </a:xfrm>
        </p:grpSpPr>
        <p:sp>
          <p:nvSpPr>
            <p:cNvPr id="54" name="Oval 53"/>
            <p:cNvSpPr/>
            <p:nvPr/>
          </p:nvSpPr>
          <p:spPr bwMode="gray">
            <a:xfrm>
              <a:off x="6836221" y="4444778"/>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55" name="Picture 54"/>
            <p:cNvPicPr>
              <a:picLocks noChangeAspect="1"/>
            </p:cNvPicPr>
            <p:nvPr/>
          </p:nvPicPr>
          <p:blipFill>
            <a:blip r:embed="rId9"/>
            <a:stretch>
              <a:fillRect/>
            </a:stretch>
          </p:blipFill>
          <p:spPr>
            <a:xfrm>
              <a:off x="6886849" y="4487020"/>
              <a:ext cx="975174" cy="975174"/>
            </a:xfrm>
            <a:prstGeom prst="rect">
              <a:avLst/>
            </a:prstGeom>
          </p:spPr>
        </p:pic>
      </p:grpSp>
      <p:sp>
        <p:nvSpPr>
          <p:cNvPr id="56" name="TextBox 55"/>
          <p:cNvSpPr txBox="1"/>
          <p:nvPr/>
        </p:nvSpPr>
        <p:spPr>
          <a:xfrm>
            <a:off x="10169432" y="2694209"/>
            <a:ext cx="1548822" cy="246221"/>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0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Solution Customizing</a:t>
            </a:r>
          </a:p>
        </p:txBody>
      </p:sp>
      <p:sp>
        <p:nvSpPr>
          <p:cNvPr id="58" name="Rectangle 57"/>
          <p:cNvSpPr/>
          <p:nvPr/>
        </p:nvSpPr>
        <p:spPr>
          <a:xfrm>
            <a:off x="425361" y="3123846"/>
            <a:ext cx="1413800" cy="3237809"/>
          </a:xfrm>
          <a:prstGeom prst="rect">
            <a:avLst/>
          </a:prstGeom>
        </p:spPr>
        <p:txBody>
          <a:bodyPr wrap="square">
            <a:spAutoFit/>
          </a:bodyPr>
          <a:lstStyle/>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 administration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Authorizations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currencies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Exchange rates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posting periods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Multi-branch</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Data import</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Opening balances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Approval processes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Calendar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Microsoft Office integration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Mobile Interaction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Drop Ship</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Rectangle 7"/>
          <p:cNvSpPr>
            <a:spLocks noChangeArrowheads="1"/>
          </p:cNvSpPr>
          <p:nvPr/>
        </p:nvSpPr>
        <p:spPr bwMode="gray">
          <a:xfrm>
            <a:off x="4748610" y="3134835"/>
            <a:ext cx="1329513"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Opportunity and </a:t>
            </a:r>
            <a:b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b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pipeline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CRM</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Campaign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Blanket agreements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Quotations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Sales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Deliveries &amp; Returns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Invoices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Dunning &amp; Customer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Gross profit calculation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planning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Customer interactions tracking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Equipment card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Dashboards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contracts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Human resource integration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Knowledge database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calendar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Service call processing</a:t>
            </a:r>
          </a:p>
        </p:txBody>
      </p:sp>
      <p:sp>
        <p:nvSpPr>
          <p:cNvPr id="60" name="Rectangle 7"/>
          <p:cNvSpPr>
            <a:spLocks noChangeArrowheads="1"/>
          </p:cNvSpPr>
          <p:nvPr/>
        </p:nvSpPr>
        <p:spPr bwMode="gray">
          <a:xfrm>
            <a:off x="3360745" y="3126289"/>
            <a:ext cx="1131878"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request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quotations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Web-enabled RFQ</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Purchase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 POs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returns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Reserve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Down-payment Invoice</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Down-payment request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Cancel Marketing Documents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A/P credit memos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Landed costs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Intrastat</a:t>
            </a:r>
          </a:p>
        </p:txBody>
      </p:sp>
      <p:sp>
        <p:nvSpPr>
          <p:cNvPr id="65" name="Rectangle 7"/>
          <p:cNvSpPr>
            <a:spLocks noChangeArrowheads="1"/>
          </p:cNvSpPr>
          <p:nvPr/>
        </p:nvSpPr>
        <p:spPr bwMode="gray">
          <a:xfrm>
            <a:off x="6225463" y="3126289"/>
            <a:ext cx="1317811"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management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lists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Price lists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issues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Transfers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Serial number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Batch number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Price lists in multiple currencies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Special prices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Period and volume discounts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Pick and pack</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transactions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Tracking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Bin Location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Multiple Measurements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de-DE"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Inventory Counting</a:t>
            </a:r>
            <a:endPar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73" name="Rectangle 7"/>
          <p:cNvSpPr>
            <a:spLocks noChangeArrowheads="1"/>
          </p:cNvSpPr>
          <p:nvPr/>
        </p:nvSpPr>
        <p:spPr bwMode="gray">
          <a:xfrm>
            <a:off x="7671587" y="3122762"/>
            <a:ext cx="1837651"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Bills of material</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Sets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orders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issues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Goods receipts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Dashboards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GL Account Determination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Life Cycle Mgmt.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Item cost calculation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Forecasts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MRP</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Make to order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Order recommendations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Production Routing</a:t>
            </a:r>
          </a:p>
        </p:txBody>
      </p:sp>
      <p:sp>
        <p:nvSpPr>
          <p:cNvPr id="74" name="Rectangle 73"/>
          <p:cNvSpPr/>
          <p:nvPr/>
        </p:nvSpPr>
        <p:spPr>
          <a:xfrm>
            <a:off x="1838016" y="3126147"/>
            <a:ext cx="1357042" cy="2923877"/>
          </a:xfrm>
          <a:prstGeom prst="rect">
            <a:avLst/>
          </a:prstGeom>
        </p:spPr>
        <p:txBody>
          <a:bodyPr wrap="square">
            <a:spAutoFit/>
          </a:bodyPr>
          <a:lstStyle/>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Chart of accounts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Journal entries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Posting templates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Recurring postings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Financial reports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Budget management</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Cost accounting</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Incoming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Outgoing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Payment run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Bank statement processing</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Checks &amp; credit cards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Deferred payments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Account reconciliation</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DATEV / ELSTER (DE) </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Fixed Assets</a:t>
            </a:r>
          </a:p>
          <a:p>
            <a:pPr marL="87313" marR="0" lvl="0" indent="-87313" algn="l" defTabSz="1088776" rtl="0" eaLnBrk="0" fontAlgn="auto" latinLnBrk="0" hangingPunct="0">
              <a:lnSpc>
                <a:spcPct val="100000"/>
              </a:lnSpc>
              <a:spcBef>
                <a:spcPts val="3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SEPA</a:t>
            </a:r>
            <a:endParaRPr kumimoji="0" lang="en-ZA"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endParaRPr>
          </a:p>
        </p:txBody>
      </p:sp>
      <p:sp>
        <p:nvSpPr>
          <p:cNvPr id="75" name="Rectangle 7"/>
          <p:cNvSpPr>
            <a:spLocks noChangeArrowheads="1"/>
          </p:cNvSpPr>
          <p:nvPr/>
        </p:nvSpPr>
        <p:spPr bwMode="gray">
          <a:xfrm>
            <a:off x="9027484" y="3123846"/>
            <a:ext cx="1272593"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management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stages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Stage dependencies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Sub-projects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Project Time Reporting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Internal project handling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Employee master data</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Time sheet entries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Resource master data</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Resource capacity planning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Gantt chart capacity viewing</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Rectangle 7"/>
          <p:cNvSpPr>
            <a:spLocks noChangeArrowheads="1"/>
          </p:cNvSpPr>
          <p:nvPr/>
        </p:nvSpPr>
        <p:spPr bwMode="gray">
          <a:xfrm>
            <a:off x="10377720" y="3126147"/>
            <a:ext cx="1291652" cy="3308344"/>
          </a:xfrm>
          <a:prstGeom prst="rect">
            <a:avLst/>
          </a:prstGeom>
          <a:noFill/>
          <a:ln w="12700">
            <a:noFill/>
            <a:miter lim="800000"/>
            <a:headEnd/>
            <a:tailEnd/>
          </a:ln>
        </p:spPr>
        <p:txBody>
          <a:bodyPr lIns="0" rIns="0"/>
          <a:lstStyle/>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fields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tables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 queries creation</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SQL Query Generator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Form UI configurator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alerts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Transaction notifications</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Workflow designer</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Business process checklist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 defined Cockpit</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r>
              <a:rPr kumimoji="0" lang="en-US" sz="800" b="0" i="0" u="none" strike="noStrike" kern="1200" cap="none" spc="0" normalizeH="0" baseline="0" noProof="0" dirty="0">
                <a:ln>
                  <a:noFill/>
                </a:ln>
                <a:solidFill>
                  <a:srgbClr val="000000"/>
                </a:solidFill>
                <a:effectLst/>
                <a:uLnTx/>
                <a:uFillTx/>
                <a:latin typeface="BentonSans Book" panose="02000503000000020004" pitchFamily="2" charset="0"/>
                <a:ea typeface="+mn-ea"/>
                <a:cs typeface="+mn-cs"/>
              </a:rPr>
              <a:t>User-defined workbench </a:t>
            </a:r>
          </a:p>
          <a:p>
            <a:pPr marL="87313" marR="0" lvl="0" indent="-87313" algn="l" defTabSz="1088776" rtl="0" eaLnBrk="0" fontAlgn="auto" latinLnBrk="0" hangingPunct="0">
              <a:lnSpc>
                <a:spcPct val="100000"/>
              </a:lnSpc>
              <a:spcBef>
                <a:spcPct val="30000"/>
              </a:spcBef>
              <a:spcAft>
                <a:spcPts val="0"/>
              </a:spcAft>
              <a:buClr>
                <a:srgbClr val="F0AB00"/>
              </a:buClr>
              <a:buSzPct val="80000"/>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7" name="Group 76"/>
          <p:cNvGrpSpPr/>
          <p:nvPr/>
        </p:nvGrpSpPr>
        <p:grpSpPr>
          <a:xfrm>
            <a:off x="7580062" y="1578080"/>
            <a:ext cx="1081084" cy="1112767"/>
            <a:chOff x="8341529" y="932476"/>
            <a:chExt cx="1081084" cy="1112767"/>
          </a:xfrm>
        </p:grpSpPr>
        <p:sp>
          <p:nvSpPr>
            <p:cNvPr id="78" name="Oval 77"/>
            <p:cNvSpPr/>
            <p:nvPr/>
          </p:nvSpPr>
          <p:spPr bwMode="gray">
            <a:xfrm>
              <a:off x="8341529" y="985584"/>
              <a:ext cx="1081084" cy="1059659"/>
            </a:xfrm>
            <a:prstGeom prst="ellipse">
              <a:avLst/>
            </a:prstGeom>
            <a:solidFill>
              <a:schemeClr val="bg1"/>
            </a:solidFill>
            <a:ln w="19050">
              <a:solidFill>
                <a:schemeClr val="accent2"/>
              </a:solidFill>
            </a:ln>
          </p:spPr>
          <p:txBody>
            <a:bodyPr wrap="square" rtlCol="0" anchor="ctr" anchorCtr="1">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79" name="Picture 78"/>
            <p:cNvPicPr>
              <a:picLocks noChangeAspect="1"/>
            </p:cNvPicPr>
            <p:nvPr/>
          </p:nvPicPr>
          <p:blipFill>
            <a:blip r:embed="rId10"/>
            <a:stretch>
              <a:fillRect/>
            </a:stretch>
          </p:blipFill>
          <p:spPr>
            <a:xfrm>
              <a:off x="8345458" y="932476"/>
              <a:ext cx="1075225" cy="1075225"/>
            </a:xfrm>
            <a:prstGeom prst="rect">
              <a:avLst/>
            </a:prstGeom>
          </p:spPr>
        </p:pic>
      </p:grpSp>
      <p:pic>
        <p:nvPicPr>
          <p:cNvPr id="66" name="Picture 6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445" y="1223000"/>
            <a:ext cx="712939" cy="166214"/>
          </a:xfrm>
          <a:prstGeom prst="rect">
            <a:avLst/>
          </a:prstGeom>
        </p:spPr>
      </p:pic>
    </p:spTree>
    <p:extLst>
      <p:ext uri="{BB962C8B-B14F-4D97-AF65-F5344CB8AC3E}">
        <p14:creationId xmlns:p14="http://schemas.microsoft.com/office/powerpoint/2010/main" val="426355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formation_Classification"/>
          <p:cNvSpPr txBox="1"/>
          <p:nvPr/>
        </p:nvSpPr>
        <p:spPr>
          <a:xfrm>
            <a:off x="5240777" y="6483552"/>
            <a:ext cx="1728037" cy="153888"/>
          </a:xfrm>
          <a:prstGeom prst="rect">
            <a:avLst/>
          </a:prstGeom>
          <a:noFill/>
        </p:spPr>
        <p:txBody>
          <a:bodyPr vert="horz"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rPr>
              <a:t>Source: </a:t>
            </a:r>
            <a:r>
              <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hlinkClick r:id="rId3"/>
              </a:rPr>
              <a:t>Corporate Fact Sheet </a:t>
            </a:r>
            <a:endParaRPr kumimoji="0" lang="de-DE" sz="1000" b="0" i="0" u="none" strike="noStrike" kern="0" cap="none" spc="0" normalizeH="0" baseline="0" noProof="0" dirty="0">
              <a:ln>
                <a:noFill/>
              </a:ln>
              <a:solidFill>
                <a:srgbClr val="008FD3"/>
              </a:solidFill>
              <a:effectLst/>
              <a:uLnTx/>
              <a:uFillTx/>
              <a:latin typeface="Arial"/>
              <a:ea typeface="Arial Unicode MS"/>
              <a:cs typeface="Arial Unicode MS" pitchFamily="34" charset="-128"/>
              <a:sym typeface="Arial"/>
            </a:endParaRPr>
          </a:p>
        </p:txBody>
      </p:sp>
      <p:sp>
        <p:nvSpPr>
          <p:cNvPr id="12" name="Title 1"/>
          <p:cNvSpPr txBox="1">
            <a:spLocks/>
          </p:cNvSpPr>
          <p:nvPr/>
        </p:nvSpPr>
        <p:spPr bwMode="gray">
          <a:xfrm>
            <a:off x="504001" y="504000"/>
            <a:ext cx="11186476"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0" marR="0" lvl="0" indent="0" algn="l" defTabSz="108855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mj-cs"/>
              </a:rPr>
              <a:t>About SAP SE</a:t>
            </a:r>
            <a:endParaRPr kumimoji="0" lang="de-DE" sz="2400" b="1" i="0" u="none" strike="noStrike" kern="1200" cap="none" spc="0" normalizeH="0" baseline="0" noProof="0" dirty="0">
              <a:ln>
                <a:noFill/>
              </a:ln>
              <a:solidFill>
                <a:srgbClr val="F0AB00"/>
              </a:solidFill>
              <a:effectLst/>
              <a:uLnTx/>
              <a:uFillTx/>
              <a:latin typeface="Arial"/>
              <a:ea typeface="+mj-ea"/>
              <a:cs typeface="+mj-cs"/>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2686" y="1469497"/>
            <a:ext cx="6917792" cy="4256200"/>
          </a:xfrm>
          <a:prstGeom prst="rect">
            <a:avLst/>
          </a:prstGeom>
        </p:spPr>
      </p:pic>
      <p:sp>
        <p:nvSpPr>
          <p:cNvPr id="3" name="TextBox 2"/>
          <p:cNvSpPr txBox="1"/>
          <p:nvPr/>
        </p:nvSpPr>
        <p:spPr>
          <a:xfrm>
            <a:off x="621013" y="1469497"/>
            <a:ext cx="3518310" cy="120032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Employees and Basic Facts</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Headquarters: Walldorf, Germany</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Founded: April 1, 1972</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Listing: Frankfurt, New York</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98,659 employees worldwide (3/31/2019)</a:t>
            </a:r>
          </a:p>
          <a:p>
            <a:pPr marL="830138" lvl="1" indent="-285750" fontAlgn="base">
              <a:spcAft>
                <a:spcPct val="0"/>
              </a:spcAft>
              <a:buClr>
                <a:schemeClr val="tx1"/>
              </a:buClr>
              <a:buFont typeface="Courier New" panose="02070309020205020404" pitchFamily="49" charset="0"/>
              <a:buChar char="o"/>
            </a:pPr>
            <a:r>
              <a:rPr lang="en-US" sz="1100" kern="0" dirty="0">
                <a:ea typeface="Arial Unicode MS" pitchFamily="34" charset="-128"/>
                <a:cs typeface="Arial Unicode MS" pitchFamily="34" charset="-128"/>
              </a:rPr>
              <a:t>&gt;144 nationalities worldwide</a:t>
            </a:r>
          </a:p>
        </p:txBody>
      </p:sp>
      <p:sp>
        <p:nvSpPr>
          <p:cNvPr id="14" name="TextBox 13"/>
          <p:cNvSpPr txBox="1"/>
          <p:nvPr/>
        </p:nvSpPr>
        <p:spPr>
          <a:xfrm>
            <a:off x="621013" y="2911466"/>
            <a:ext cx="3518310" cy="86177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Customers</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SAP serves &gt;437,000 customers in &gt;180 countries</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77% of the world’s transaction revenue touches an SAP system</a:t>
            </a:r>
          </a:p>
        </p:txBody>
      </p:sp>
      <p:sp>
        <p:nvSpPr>
          <p:cNvPr id="16" name="TextBox 15"/>
          <p:cNvSpPr txBox="1"/>
          <p:nvPr/>
        </p:nvSpPr>
        <p:spPr>
          <a:xfrm>
            <a:off x="621013" y="4017537"/>
            <a:ext cx="3805330" cy="170816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Market Position</a:t>
            </a:r>
          </a:p>
          <a:p>
            <a:pPr marL="285750" indent="-285750" fontAlgn="base">
              <a:spcBef>
                <a:spcPts val="600"/>
              </a:spcBef>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SAP is market leader in:</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Enterprise application software</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Analytics and Business Intelligence</a:t>
            </a:r>
          </a:p>
          <a:p>
            <a:pPr marL="830138" lvl="1" indent="-285750" fontAlgn="base">
              <a:spcAft>
                <a:spcPct val="0"/>
              </a:spcAft>
              <a:buClrTx/>
              <a:buFont typeface="Courier New" panose="02070309020205020404" pitchFamily="49" charset="0"/>
              <a:buChar char="o"/>
            </a:pPr>
            <a:r>
              <a:rPr lang="en-US" sz="1100" kern="0" dirty="0">
                <a:ea typeface="Arial Unicode MS" pitchFamily="34" charset="-128"/>
                <a:cs typeface="Arial Unicode MS" pitchFamily="34" charset="-128"/>
              </a:rPr>
              <a:t>Experience management software</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Recognized database leader</a:t>
            </a:r>
          </a:p>
          <a:p>
            <a:pPr marL="285750" indent="-285750" fontAlgn="base">
              <a:spcAft>
                <a:spcPct val="0"/>
              </a:spcAft>
              <a:buSzPct val="120000"/>
              <a:buFont typeface="Arial" panose="020B0604020202020204" pitchFamily="34" charset="0"/>
              <a:buChar char="•"/>
            </a:pPr>
            <a:r>
              <a:rPr lang="en-US" sz="1100" kern="0" dirty="0">
                <a:ea typeface="Arial Unicode MS" pitchFamily="34" charset="-128"/>
                <a:cs typeface="Arial Unicode MS" pitchFamily="34" charset="-128"/>
              </a:rPr>
              <a:t>Broadest portfolio of modular and suite solutions available on premise, in the cloud and hybrid: </a:t>
            </a:r>
            <a:br>
              <a:rPr lang="en-US" sz="1100" kern="0" dirty="0">
                <a:ea typeface="Arial Unicode MS" pitchFamily="34" charset="-128"/>
                <a:cs typeface="Arial Unicode MS" pitchFamily="34" charset="-128"/>
              </a:rPr>
            </a:br>
            <a:r>
              <a:rPr lang="en-US" sz="1100" kern="0" dirty="0">
                <a:ea typeface="Arial Unicode MS" pitchFamily="34" charset="-128"/>
                <a:cs typeface="Arial Unicode MS" pitchFamily="34" charset="-128"/>
              </a:rPr>
              <a:t>customers have full choice of consumption model</a:t>
            </a:r>
          </a:p>
        </p:txBody>
      </p:sp>
    </p:spTree>
    <p:extLst>
      <p:ext uri="{BB962C8B-B14F-4D97-AF65-F5344CB8AC3E}">
        <p14:creationId xmlns:p14="http://schemas.microsoft.com/office/powerpoint/2010/main" val="140424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80A13-3315-4CD3-BD07-FB52DB029306}"/>
              </a:ext>
            </a:extLst>
          </p:cNvPr>
          <p:cNvPicPr>
            <a:picLocks noChangeAspect="1"/>
          </p:cNvPicPr>
          <p:nvPr/>
        </p:nvPicPr>
        <p:blipFill>
          <a:blip r:embed="rId2"/>
          <a:stretch>
            <a:fillRect/>
          </a:stretch>
        </p:blipFill>
        <p:spPr>
          <a:xfrm>
            <a:off x="2523772" y="1850199"/>
            <a:ext cx="7143803" cy="4209690"/>
          </a:xfrm>
          <a:prstGeom prst="rect">
            <a:avLst/>
          </a:prstGeom>
        </p:spPr>
      </p:pic>
      <p:sp>
        <p:nvSpPr>
          <p:cNvPr id="2" name="Title 1"/>
          <p:cNvSpPr>
            <a:spLocks noGrp="1"/>
          </p:cNvSpPr>
          <p:nvPr>
            <p:ph type="title"/>
          </p:nvPr>
        </p:nvSpPr>
        <p:spPr>
          <a:xfrm>
            <a:off x="504001" y="504000"/>
            <a:ext cx="11186476" cy="677108"/>
          </a:xfrm>
        </p:spPr>
        <p:txBody>
          <a:bodyPr/>
          <a:lstStyle/>
          <a:p>
            <a:r>
              <a:rPr lang="en-US" dirty="0"/>
              <a:t>SAP Business One solution stack</a:t>
            </a:r>
            <a:br>
              <a:rPr lang="en-US" dirty="0"/>
            </a:br>
            <a:r>
              <a:rPr lang="en-US" sz="2000" b="0" dirty="0"/>
              <a:t>Customer needs and the value propositions of the product</a:t>
            </a:r>
            <a:endParaRPr lang="en-US" sz="2399" dirty="0"/>
          </a:p>
        </p:txBody>
      </p:sp>
      <p:sp>
        <p:nvSpPr>
          <p:cNvPr id="7" name="Rectangle 6"/>
          <p:cNvSpPr/>
          <p:nvPr/>
        </p:nvSpPr>
        <p:spPr bwMode="gray">
          <a:xfrm flipH="1">
            <a:off x="446790" y="3988233"/>
            <a:ext cx="895121" cy="468611"/>
          </a:xfrm>
          <a:prstGeom prst="rect">
            <a:avLst/>
          </a:prstGeom>
          <a:noFill/>
          <a:ln w="47625" cap="flat" cmpd="sng" algn="ctr">
            <a:noFill/>
            <a:prstDash val="solid"/>
            <a:headEnd/>
            <a:tailEnd type="triangle" w="sm" len="med"/>
          </a:ln>
          <a:effectLst/>
        </p:spPr>
        <p:txBody>
          <a:bodyPr lIns="35991" tIns="35991" rIns="35991" bIns="35991" rtlCol="0" anchor="ctr"/>
          <a:lstStyle/>
          <a:p>
            <a:pPr>
              <a:lnSpc>
                <a:spcPts val="1300"/>
              </a:lnSpc>
              <a:buClr>
                <a:srgbClr val="F0AB00"/>
              </a:buClr>
              <a:buSzPct val="80000"/>
              <a:defRPr/>
            </a:pPr>
            <a:r>
              <a:rPr lang="en-US" sz="1200" kern="0" dirty="0"/>
              <a:t>Extensibility</a:t>
            </a:r>
          </a:p>
        </p:txBody>
      </p:sp>
      <p:sp>
        <p:nvSpPr>
          <p:cNvPr id="8" name="Rectangle 7"/>
          <p:cNvSpPr/>
          <p:nvPr/>
        </p:nvSpPr>
        <p:spPr bwMode="gray">
          <a:xfrm>
            <a:off x="10113129" y="4637270"/>
            <a:ext cx="1542650" cy="468079"/>
          </a:xfrm>
          <a:prstGeom prst="rect">
            <a:avLst/>
          </a:prstGeom>
          <a:noFill/>
          <a:ln w="47625" cap="flat" cmpd="sng" algn="ctr">
            <a:noFill/>
            <a:prstDash val="solid"/>
            <a:headEnd/>
            <a:tailEnd type="triangle" w="sm" len="med"/>
          </a:ln>
          <a:effectLst/>
        </p:spPr>
        <p:txBody>
          <a:bodyPr lIns="0" tIns="35991" rIns="0" bIns="35991" rtlCol="0" anchor="ctr"/>
          <a:lstStyle/>
          <a:p>
            <a:pPr algn="r">
              <a:lnSpc>
                <a:spcPts val="1300"/>
              </a:lnSpc>
              <a:buClr>
                <a:srgbClr val="F0AB00"/>
              </a:buClr>
              <a:buSzPct val="80000"/>
              <a:defRPr/>
            </a:pPr>
            <a:r>
              <a:rPr lang="en-US" sz="1200" kern="0" dirty="0"/>
              <a:t>Coverage of all standard</a:t>
            </a:r>
            <a:br>
              <a:rPr lang="en-US" sz="1200" kern="0" dirty="0"/>
            </a:br>
            <a:r>
              <a:rPr lang="en-US" sz="1200" kern="0" dirty="0"/>
              <a:t>business processes</a:t>
            </a:r>
            <a:br>
              <a:rPr lang="en-US" sz="1200" kern="0" dirty="0"/>
            </a:br>
            <a:endParaRPr lang="en-US" sz="1200" kern="0" dirty="0"/>
          </a:p>
        </p:txBody>
      </p:sp>
      <p:sp>
        <p:nvSpPr>
          <p:cNvPr id="9" name="Rectangle 8"/>
          <p:cNvSpPr/>
          <p:nvPr/>
        </p:nvSpPr>
        <p:spPr bwMode="gray">
          <a:xfrm>
            <a:off x="10113129" y="3555050"/>
            <a:ext cx="1542651" cy="316897"/>
          </a:xfrm>
          <a:prstGeom prst="rect">
            <a:avLst/>
          </a:prstGeom>
          <a:noFill/>
          <a:ln w="47625" cap="flat" cmpd="sng" algn="ctr">
            <a:noFill/>
            <a:prstDash val="solid"/>
            <a:headEnd/>
            <a:tailEnd type="triangle" w="sm" len="med"/>
          </a:ln>
          <a:effectLst/>
        </p:spPr>
        <p:txBody>
          <a:bodyPr lIns="89977" tIns="0" rIns="0" bIns="71981" rtlCol="0" anchor="t" anchorCtr="0"/>
          <a:lstStyle/>
          <a:p>
            <a:pPr algn="r">
              <a:lnSpc>
                <a:spcPts val="1300"/>
              </a:lnSpc>
              <a:buClr>
                <a:srgbClr val="F0AB00"/>
              </a:buClr>
              <a:buSzPct val="80000"/>
              <a:defRPr/>
            </a:pPr>
            <a:r>
              <a:rPr lang="en-US" sz="1200" kern="0" dirty="0"/>
              <a:t>Robust integration and collaboration</a:t>
            </a:r>
          </a:p>
        </p:txBody>
      </p:sp>
      <p:sp>
        <p:nvSpPr>
          <p:cNvPr id="10" name="Rectangle 9"/>
          <p:cNvSpPr/>
          <p:nvPr/>
        </p:nvSpPr>
        <p:spPr bwMode="gray">
          <a:xfrm>
            <a:off x="9952841" y="5062915"/>
            <a:ext cx="1702938" cy="515213"/>
          </a:xfrm>
          <a:prstGeom prst="rect">
            <a:avLst/>
          </a:prstGeom>
          <a:noFill/>
          <a:ln w="47625" cap="flat" cmpd="sng" algn="ctr">
            <a:noFill/>
            <a:prstDash val="solid"/>
            <a:headEnd/>
            <a:tailEnd type="triangle" w="sm" len="med"/>
          </a:ln>
          <a:effectLst/>
        </p:spPr>
        <p:txBody>
          <a:bodyPr lIns="89977" tIns="71981" rIns="0" bIns="71981" rtlCol="0" anchor="ctr"/>
          <a:lstStyle/>
          <a:p>
            <a:pPr algn="r">
              <a:lnSpc>
                <a:spcPts val="1300"/>
              </a:lnSpc>
              <a:buClr>
                <a:srgbClr val="F0AB00"/>
              </a:buClr>
              <a:buSzPct val="80000"/>
              <a:defRPr/>
            </a:pPr>
            <a:r>
              <a:rPr lang="en-US" sz="1200" dirty="0"/>
              <a:t>Running on in-memory</a:t>
            </a:r>
          </a:p>
          <a:p>
            <a:pPr algn="r">
              <a:lnSpc>
                <a:spcPts val="1300"/>
              </a:lnSpc>
              <a:buClr>
                <a:srgbClr val="F0AB00"/>
              </a:buClr>
              <a:buSzPct val="80000"/>
              <a:defRPr/>
            </a:pPr>
            <a:r>
              <a:rPr lang="en-US" sz="1200" dirty="0"/>
              <a:t> technology</a:t>
            </a:r>
            <a:endParaRPr lang="en-US" sz="1200" kern="0" dirty="0"/>
          </a:p>
        </p:txBody>
      </p:sp>
      <p:sp>
        <p:nvSpPr>
          <p:cNvPr id="11" name="Rectangle 10"/>
          <p:cNvSpPr/>
          <p:nvPr/>
        </p:nvSpPr>
        <p:spPr bwMode="gray">
          <a:xfrm>
            <a:off x="10408003" y="1921112"/>
            <a:ext cx="1247776" cy="326132"/>
          </a:xfrm>
          <a:prstGeom prst="rect">
            <a:avLst/>
          </a:prstGeom>
          <a:noFill/>
          <a:ln w="47625" cap="flat" cmpd="sng" algn="ctr">
            <a:noFill/>
            <a:prstDash val="solid"/>
            <a:headEnd/>
            <a:tailEnd type="triangle" w="sm" len="med"/>
          </a:ln>
          <a:effectLst/>
        </p:spPr>
        <p:txBody>
          <a:bodyPr lIns="89977" tIns="0" rIns="0" bIns="71981" rtlCol="0" anchor="t" anchorCtr="0"/>
          <a:lstStyle/>
          <a:p>
            <a:pPr algn="r">
              <a:lnSpc>
                <a:spcPts val="1300"/>
              </a:lnSpc>
              <a:buClr>
                <a:srgbClr val="F0AB00"/>
              </a:buClr>
              <a:buSzPct val="80000"/>
              <a:defRPr/>
            </a:pPr>
            <a:r>
              <a:rPr lang="en-US" sz="1200" kern="0" dirty="0"/>
              <a:t>Expands the solution scope</a:t>
            </a:r>
          </a:p>
        </p:txBody>
      </p:sp>
      <p:sp>
        <p:nvSpPr>
          <p:cNvPr id="12" name="Rectangle 11"/>
          <p:cNvSpPr/>
          <p:nvPr/>
        </p:nvSpPr>
        <p:spPr bwMode="gray">
          <a:xfrm flipH="1">
            <a:off x="446789" y="5632487"/>
            <a:ext cx="1788433" cy="427401"/>
          </a:xfrm>
          <a:prstGeom prst="rect">
            <a:avLst/>
          </a:prstGeom>
          <a:noFill/>
          <a:ln w="47625" cap="flat" cmpd="sng" algn="ctr">
            <a:noFill/>
            <a:prstDash val="solid"/>
            <a:headEnd/>
            <a:tailEnd type="triangle" w="sm" len="med"/>
          </a:ln>
          <a:effectLst/>
        </p:spPr>
        <p:txBody>
          <a:bodyPr lIns="35991" tIns="35991" rIns="35991" bIns="35991" rtlCol="0" anchor="ctr"/>
          <a:lstStyle/>
          <a:p>
            <a:pPr>
              <a:lnSpc>
                <a:spcPts val="1300"/>
              </a:lnSpc>
            </a:pPr>
            <a:r>
              <a:rPr lang="en-US" sz="1200" dirty="0"/>
              <a:t>Deployment flexibility</a:t>
            </a:r>
          </a:p>
        </p:txBody>
      </p:sp>
      <p:sp>
        <p:nvSpPr>
          <p:cNvPr id="13" name="Line 47"/>
          <p:cNvSpPr>
            <a:spLocks noChangeShapeType="1"/>
          </p:cNvSpPr>
          <p:nvPr/>
        </p:nvSpPr>
        <p:spPr bwMode="gray">
          <a:xfrm flipV="1">
            <a:off x="1389523" y="2107799"/>
            <a:ext cx="1439770" cy="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4" name="Line 47"/>
          <p:cNvSpPr>
            <a:spLocks noChangeShapeType="1"/>
          </p:cNvSpPr>
          <p:nvPr/>
        </p:nvSpPr>
        <p:spPr bwMode="gray">
          <a:xfrm flipH="1">
            <a:off x="8857443" y="2045344"/>
            <a:ext cx="1745410" cy="69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5" name="Line 47"/>
          <p:cNvSpPr>
            <a:spLocks noChangeShapeType="1"/>
          </p:cNvSpPr>
          <p:nvPr/>
        </p:nvSpPr>
        <p:spPr bwMode="gray">
          <a:xfrm flipH="1" flipV="1">
            <a:off x="8857445" y="5394557"/>
            <a:ext cx="197931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6" name="Line 47"/>
          <p:cNvSpPr>
            <a:spLocks noChangeShapeType="1"/>
          </p:cNvSpPr>
          <p:nvPr/>
        </p:nvSpPr>
        <p:spPr bwMode="gray">
          <a:xfrm flipH="1">
            <a:off x="7343451" y="3794186"/>
            <a:ext cx="3064552" cy="3127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7" name="Line 47"/>
          <p:cNvSpPr>
            <a:spLocks noChangeShapeType="1"/>
          </p:cNvSpPr>
          <p:nvPr/>
        </p:nvSpPr>
        <p:spPr bwMode="gray">
          <a:xfrm flipH="1">
            <a:off x="9181880" y="4736008"/>
            <a:ext cx="10836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18" name="Rectangle 17"/>
          <p:cNvSpPr/>
          <p:nvPr/>
        </p:nvSpPr>
        <p:spPr bwMode="gray">
          <a:xfrm>
            <a:off x="9941723" y="4040908"/>
            <a:ext cx="1714056" cy="427401"/>
          </a:xfrm>
          <a:prstGeom prst="rect">
            <a:avLst/>
          </a:prstGeom>
          <a:noFill/>
          <a:ln w="47625" cap="flat" cmpd="sng" algn="ctr">
            <a:noFill/>
            <a:prstDash val="solid"/>
            <a:headEnd/>
            <a:tailEnd type="triangle" w="sm" len="med"/>
          </a:ln>
          <a:effectLst/>
        </p:spPr>
        <p:txBody>
          <a:bodyPr lIns="0" tIns="35991" rIns="0" bIns="35991" rtlCol="0" anchor="ctr"/>
          <a:lstStyle/>
          <a:p>
            <a:pPr algn="r">
              <a:lnSpc>
                <a:spcPts val="1300"/>
              </a:lnSpc>
              <a:buClr>
                <a:srgbClr val="F0AB00"/>
              </a:buClr>
              <a:buSzPct val="80000"/>
              <a:defRPr/>
            </a:pPr>
            <a:r>
              <a:rPr lang="en-US" sz="1200" kern="0" dirty="0"/>
              <a:t>Interface for </a:t>
            </a:r>
            <a:br>
              <a:rPr lang="en-US" sz="1200" kern="0" dirty="0"/>
            </a:br>
            <a:r>
              <a:rPr lang="en-US" sz="1200" kern="0" dirty="0"/>
              <a:t>SAP HANA apps</a:t>
            </a:r>
          </a:p>
        </p:txBody>
      </p:sp>
      <p:sp>
        <p:nvSpPr>
          <p:cNvPr id="19" name="Line 47"/>
          <p:cNvSpPr>
            <a:spLocks noChangeShapeType="1"/>
          </p:cNvSpPr>
          <p:nvPr/>
        </p:nvSpPr>
        <p:spPr bwMode="gray">
          <a:xfrm flipH="1" flipV="1">
            <a:off x="9416348" y="4170525"/>
            <a:ext cx="1186506" cy="27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20" name="Rectangle 19"/>
          <p:cNvSpPr/>
          <p:nvPr/>
        </p:nvSpPr>
        <p:spPr bwMode="gray">
          <a:xfrm flipH="1">
            <a:off x="518749" y="1591216"/>
            <a:ext cx="1775463" cy="811156"/>
          </a:xfrm>
          <a:prstGeom prst="rect">
            <a:avLst/>
          </a:prstGeom>
          <a:noFill/>
          <a:ln w="47625" cap="flat" cmpd="sng" algn="ctr">
            <a:noFill/>
            <a:prstDash val="solid"/>
            <a:headEnd/>
            <a:tailEnd type="triangle" w="sm" len="med"/>
          </a:ln>
          <a:effectLst/>
        </p:spPr>
        <p:txBody>
          <a:bodyPr lIns="0" tIns="35991" rIns="35991" bIns="35991" rtlCol="0" anchor="ctr">
            <a:noAutofit/>
          </a:bodyPr>
          <a:lstStyle/>
          <a:p>
            <a:pPr lvl="0">
              <a:buClr>
                <a:srgbClr val="F0AB00"/>
              </a:buClr>
              <a:buSzPct val="80000"/>
              <a:defRPr/>
            </a:pPr>
            <a:r>
              <a:rPr lang="en-US" sz="1200" kern="0" dirty="0">
                <a:ea typeface="Arial Unicode MS" pitchFamily="34" charset="-128"/>
                <a:cs typeface="Arial Unicode MS" pitchFamily="34" charset="-128"/>
              </a:rPr>
              <a:t>Low cost of ownership </a:t>
            </a:r>
            <a:br>
              <a:rPr lang="en-US" sz="1200" kern="0" dirty="0">
                <a:ea typeface="Arial Unicode MS" pitchFamily="34" charset="-128"/>
                <a:cs typeface="Arial Unicode MS" pitchFamily="34" charset="-128"/>
              </a:rPr>
            </a:br>
            <a:r>
              <a:rPr lang="en-US" sz="1200" kern="0" dirty="0">
                <a:ea typeface="Arial Unicode MS" pitchFamily="34" charset="-128"/>
                <a:cs typeface="Arial Unicode MS" pitchFamily="34" charset="-128"/>
              </a:rPr>
              <a:t>and support</a:t>
            </a:r>
            <a:endParaRPr lang="en-US" sz="1200" kern="0" dirty="0"/>
          </a:p>
        </p:txBody>
      </p:sp>
      <p:sp>
        <p:nvSpPr>
          <p:cNvPr id="21" name="Line 47"/>
          <p:cNvSpPr>
            <a:spLocks noChangeShapeType="1"/>
          </p:cNvSpPr>
          <p:nvPr/>
        </p:nvSpPr>
        <p:spPr bwMode="gray">
          <a:xfrm>
            <a:off x="1389523" y="4222746"/>
            <a:ext cx="1868767" cy="23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
        <p:nvSpPr>
          <p:cNvPr id="22" name="Line 47"/>
          <p:cNvSpPr>
            <a:spLocks noChangeShapeType="1"/>
          </p:cNvSpPr>
          <p:nvPr/>
        </p:nvSpPr>
        <p:spPr bwMode="gray">
          <a:xfrm>
            <a:off x="2012960" y="5869438"/>
            <a:ext cx="18951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89977" tIns="46788" rIns="89977" bIns="46788" anchor="ctr"/>
          <a:lstStyle/>
          <a:p>
            <a:endParaRPr lang="de-DE" sz="1799" dirty="0"/>
          </a:p>
        </p:txBody>
      </p:sp>
    </p:spTree>
    <p:extLst>
      <p:ext uri="{BB962C8B-B14F-4D97-AF65-F5344CB8AC3E}">
        <p14:creationId xmlns:p14="http://schemas.microsoft.com/office/powerpoint/2010/main" val="49030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719" y="3030713"/>
            <a:ext cx="3389852" cy="215444"/>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3"/>
              </a:rPr>
              <a:t>Public SAP.com</a:t>
            </a:r>
            <a:r>
              <a:rPr kumimoji="0" lang="en-US" sz="1400" b="0" i="0" u="none" strike="noStrike" kern="1200" cap="none" spc="0" normalizeH="0" noProof="0" dirty="0">
                <a:ln>
                  <a:noFill/>
                </a:ln>
                <a:solidFill>
                  <a:srgbClr val="000000"/>
                </a:solidFill>
                <a:effectLst/>
                <a:uLnTx/>
                <a:uFillTx/>
                <a:latin typeface="+mn-lt"/>
                <a:ea typeface="Arial Unicode MS" pitchFamily="34" charset="-128"/>
                <a:cs typeface="Arial Unicode MS" pitchFamily="34" charset="-128"/>
                <a:hlinkClick r:id="rId3"/>
              </a:rPr>
              <a:t> Website</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23" name="TextBox 22"/>
          <p:cNvSpPr txBox="1"/>
          <p:nvPr/>
        </p:nvSpPr>
        <p:spPr>
          <a:xfrm>
            <a:off x="8262794" y="3035179"/>
            <a:ext cx="3129557" cy="215444"/>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4"/>
              </a:rPr>
              <a:t>Global YouTube Channel</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32" name="TextBox 31"/>
          <p:cNvSpPr txBox="1"/>
          <p:nvPr/>
        </p:nvSpPr>
        <p:spPr>
          <a:xfrm>
            <a:off x="1083719" y="5294174"/>
            <a:ext cx="3389852" cy="215444"/>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5"/>
              </a:rPr>
              <a:t>SAP Business One Learning Hub</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
        <p:nvSpPr>
          <p:cNvPr id="35" name="TextBox 34"/>
          <p:cNvSpPr txBox="1"/>
          <p:nvPr/>
        </p:nvSpPr>
        <p:spPr>
          <a:xfrm>
            <a:off x="4741164" y="5294174"/>
            <a:ext cx="3254037" cy="40011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mn-lt"/>
                <a:ea typeface="Arial Unicode MS" pitchFamily="34" charset="-128"/>
                <a:cs typeface="Arial Unicode MS" pitchFamily="34" charset="-128"/>
                <a:hlinkClick r:id="rId6"/>
              </a:rPr>
              <a:t>SAPPartnerEdge</a:t>
            </a:r>
            <a:r>
              <a:rPr kumimoji="0" lang="en-US" sz="1400" b="0" i="0" u="none" strike="noStrike" kern="1200" cap="none" spc="0" normalizeH="0" noProof="0" dirty="0">
                <a:ln>
                  <a:noFill/>
                </a:ln>
                <a:solidFill>
                  <a:srgbClr val="000000"/>
                </a:solidFill>
                <a:effectLst/>
                <a:uLnTx/>
                <a:uFillTx/>
                <a:latin typeface="+mn-lt"/>
                <a:ea typeface="Arial Unicode MS" pitchFamily="34" charset="-128"/>
                <a:cs typeface="Arial Unicode MS" pitchFamily="34" charset="-128"/>
                <a:hlinkClick r:id="rId6"/>
              </a:rPr>
              <a:t> Portal</a:t>
            </a:r>
            <a:br>
              <a:rPr kumimoji="0" lang="en-US" sz="1400" b="0" i="0" u="none" strike="noStrike" kern="1200" cap="none" spc="0" normalizeH="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br>
            <a:r>
              <a:rPr kumimoji="0" lang="en-US" sz="1200" b="0" i="0" u="none" strike="noStrike" kern="1200" cap="none" spc="0" normalizeH="0" noProof="0" dirty="0">
                <a:ln>
                  <a:noFill/>
                </a:ln>
                <a:solidFill>
                  <a:schemeClr val="bg2"/>
                </a:solidFill>
                <a:effectLst/>
                <a:uLnTx/>
                <a:uFillTx/>
                <a:latin typeface="BentonSans Book" panose="02000503000000020004" pitchFamily="2" charset="0"/>
                <a:ea typeface="Arial Unicode MS" pitchFamily="34" charset="-128"/>
                <a:cs typeface="Arial Unicode MS" pitchFamily="34" charset="-128"/>
              </a:rPr>
              <a:t>(Partner only)</a:t>
            </a:r>
            <a:endParaRPr kumimoji="0" lang="en-US" sz="1400" b="0" i="0" u="none" strike="noStrike" kern="1200" cap="none" spc="0" normalizeH="0" baseline="0" noProof="0" dirty="0">
              <a:ln>
                <a:noFill/>
              </a:ln>
              <a:solidFill>
                <a:schemeClr val="bg2"/>
              </a:solidFill>
              <a:effectLst/>
              <a:uLnTx/>
              <a:uFillTx/>
              <a:latin typeface="BentonSans Book" panose="02000503000000020004" pitchFamily="2" charset="0"/>
            </a:endParaRPr>
          </a:p>
        </p:txBody>
      </p:sp>
      <p:sp>
        <p:nvSpPr>
          <p:cNvPr id="38" name="TextBox 37"/>
          <p:cNvSpPr txBox="1"/>
          <p:nvPr/>
        </p:nvSpPr>
        <p:spPr>
          <a:xfrm>
            <a:off x="8262794" y="5294174"/>
            <a:ext cx="3389852" cy="400110"/>
          </a:xfrm>
          <a:prstGeom prst="rect">
            <a:avLst/>
          </a:prstGeom>
          <a:noFill/>
        </p:spPr>
        <p:txBody>
          <a:bodyPr wrap="square" lIns="0" tIns="0" rIns="0" bIns="0" rtlCol="0">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7"/>
              </a:rPr>
              <a:t>Product Road Map</a:t>
            </a:r>
            <a:br>
              <a:rPr kumimoji="0" lang="en-US" sz="1400" b="0" i="0" u="none" strike="noStrike" kern="1200" cap="none" spc="0" normalizeH="0" baseline="0" noProof="0" dirty="0">
                <a:ln>
                  <a:noFill/>
                </a:ln>
                <a:solidFill>
                  <a:srgbClr val="000000"/>
                </a:solidFill>
                <a:effectLst/>
                <a:uLnTx/>
                <a:uFillTx/>
                <a:latin typeface="BentonSans Book" panose="02000503000000020004" pitchFamily="2" charset="0"/>
                <a:ea typeface="Arial Unicode MS" pitchFamily="34" charset="-128"/>
                <a:cs typeface="Arial Unicode MS" pitchFamily="34" charset="-128"/>
              </a:rPr>
            </a:br>
            <a:r>
              <a:rPr kumimoji="0" lang="en-US" sz="1200" b="0" i="0" u="none" strike="noStrike" kern="1200" cap="none" spc="0" normalizeH="0" baseline="0" noProof="0" dirty="0">
                <a:ln>
                  <a:noFill/>
                </a:ln>
                <a:solidFill>
                  <a:schemeClr val="bg2"/>
                </a:solidFill>
                <a:effectLst/>
                <a:uLnTx/>
                <a:uFillTx/>
                <a:latin typeface="BentonSans Book" panose="02000503000000020004" pitchFamily="2" charset="0"/>
                <a:ea typeface="Arial Unicode MS" pitchFamily="34" charset="-128"/>
                <a:cs typeface="Arial Unicode MS" pitchFamily="34" charset="-128"/>
              </a:rPr>
              <a:t>(Customer and Partner only)</a:t>
            </a:r>
            <a:endParaRPr kumimoji="0" lang="en-US" sz="1400" b="0" i="0" u="none" strike="noStrike" kern="1200" cap="none" spc="0" normalizeH="0" baseline="0" noProof="0" dirty="0">
              <a:ln>
                <a:noFill/>
              </a:ln>
              <a:solidFill>
                <a:schemeClr val="bg2"/>
              </a:solidFill>
              <a:effectLst/>
              <a:uLnTx/>
              <a:uFillTx/>
              <a:latin typeface="BentonSans Book" panose="02000503000000020004" pitchFamily="2" charset="0"/>
            </a:endParaRPr>
          </a:p>
        </p:txBody>
      </p:sp>
      <p:sp>
        <p:nvSpPr>
          <p:cNvPr id="16" name="Title"/>
          <p:cNvSpPr>
            <a:spLocks noGrp="1"/>
          </p:cNvSpPr>
          <p:nvPr>
            <p:ph type="title"/>
          </p:nvPr>
        </p:nvSpPr>
        <p:spPr bwMode="gray">
          <a:xfrm>
            <a:off x="504001" y="504000"/>
            <a:ext cx="11186476" cy="369332"/>
          </a:xfrm>
        </p:spPr>
        <p:txBody>
          <a:bodyPr/>
          <a:lstStyle/>
          <a:p>
            <a:r>
              <a:rPr lang="en-US" dirty="0"/>
              <a:t>Information for Customers, Prospects, and Partners on SAP Business One</a:t>
            </a:r>
            <a:endParaRPr lang="en-US" sz="2000" b="0" dirty="0"/>
          </a:p>
        </p:txBody>
      </p:sp>
      <p:pic>
        <p:nvPicPr>
          <p:cNvPr id="3" name="Picture 2"/>
          <p:cNvPicPr>
            <a:picLocks noChangeAspect="1"/>
          </p:cNvPicPr>
          <p:nvPr/>
        </p:nvPicPr>
        <p:blipFill>
          <a:blip r:embed="rId8"/>
          <a:stretch>
            <a:fillRect/>
          </a:stretch>
        </p:blipFill>
        <p:spPr>
          <a:xfrm>
            <a:off x="8102784" y="4289926"/>
            <a:ext cx="1628434" cy="918376"/>
          </a:xfrm>
          <a:prstGeom prst="rect">
            <a:avLst/>
          </a:prstGeom>
        </p:spPr>
      </p:pic>
      <p:pic>
        <p:nvPicPr>
          <p:cNvPr id="5" name="Picture 4"/>
          <p:cNvPicPr>
            <a:picLocks noChangeAspect="1"/>
          </p:cNvPicPr>
          <p:nvPr/>
        </p:nvPicPr>
        <p:blipFill>
          <a:blip r:embed="rId9"/>
          <a:stretch>
            <a:fillRect/>
          </a:stretch>
        </p:blipFill>
        <p:spPr>
          <a:xfrm>
            <a:off x="8102784" y="2013676"/>
            <a:ext cx="1672378" cy="920567"/>
          </a:xfrm>
          <a:prstGeom prst="rect">
            <a:avLst/>
          </a:prstGeom>
          <a:ln>
            <a:solidFill>
              <a:schemeClr val="tx2"/>
            </a:solidFill>
          </a:ln>
        </p:spPr>
      </p:pic>
      <p:pic>
        <p:nvPicPr>
          <p:cNvPr id="7" name="Picture 6"/>
          <p:cNvPicPr>
            <a:picLocks noChangeAspect="1"/>
          </p:cNvPicPr>
          <p:nvPr/>
        </p:nvPicPr>
        <p:blipFill>
          <a:blip r:embed="rId10"/>
          <a:stretch>
            <a:fillRect/>
          </a:stretch>
        </p:blipFill>
        <p:spPr>
          <a:xfrm>
            <a:off x="874482" y="2015042"/>
            <a:ext cx="1599146" cy="919201"/>
          </a:xfrm>
          <a:prstGeom prst="rect">
            <a:avLst/>
          </a:prstGeom>
          <a:ln>
            <a:solidFill>
              <a:schemeClr val="tx2"/>
            </a:solidFill>
          </a:ln>
        </p:spPr>
      </p:pic>
      <p:pic>
        <p:nvPicPr>
          <p:cNvPr id="9" name="Picture 8"/>
          <p:cNvPicPr>
            <a:picLocks noChangeAspect="1"/>
          </p:cNvPicPr>
          <p:nvPr/>
        </p:nvPicPr>
        <p:blipFill>
          <a:blip r:embed="rId11"/>
          <a:stretch>
            <a:fillRect/>
          </a:stretch>
        </p:blipFill>
        <p:spPr>
          <a:xfrm>
            <a:off x="4544029" y="4284758"/>
            <a:ext cx="1638372" cy="926037"/>
          </a:xfrm>
          <a:prstGeom prst="rect">
            <a:avLst/>
          </a:prstGeom>
          <a:ln>
            <a:solidFill>
              <a:schemeClr val="tx2"/>
            </a:solidFill>
          </a:ln>
        </p:spPr>
      </p:pic>
      <p:pic>
        <p:nvPicPr>
          <p:cNvPr id="14" name="Picture 13"/>
          <p:cNvPicPr>
            <a:picLocks noChangeAspect="1"/>
          </p:cNvPicPr>
          <p:nvPr/>
        </p:nvPicPr>
        <p:blipFill>
          <a:blip r:embed="rId12"/>
          <a:stretch>
            <a:fillRect/>
          </a:stretch>
        </p:blipFill>
        <p:spPr>
          <a:xfrm>
            <a:off x="874482" y="4284758"/>
            <a:ext cx="1763243" cy="923544"/>
          </a:xfrm>
          <a:prstGeom prst="rect">
            <a:avLst/>
          </a:prstGeom>
        </p:spPr>
      </p:pic>
      <p:pic>
        <p:nvPicPr>
          <p:cNvPr id="4" name="Picture 3">
            <a:extLst>
              <a:ext uri="{FF2B5EF4-FFF2-40B4-BE49-F238E27FC236}">
                <a16:creationId xmlns:a16="http://schemas.microsoft.com/office/drawing/2014/main" id="{B6489BB8-38EE-485E-A5C9-EB32316795C0}"/>
              </a:ext>
            </a:extLst>
          </p:cNvPr>
          <p:cNvPicPr>
            <a:picLocks noChangeAspect="1"/>
          </p:cNvPicPr>
          <p:nvPr/>
        </p:nvPicPr>
        <p:blipFill>
          <a:blip r:embed="rId13"/>
          <a:stretch>
            <a:fillRect/>
          </a:stretch>
        </p:blipFill>
        <p:spPr>
          <a:xfrm>
            <a:off x="4544029" y="2013676"/>
            <a:ext cx="1691975" cy="923544"/>
          </a:xfrm>
          <a:prstGeom prst="rect">
            <a:avLst/>
          </a:prstGeom>
          <a:ln>
            <a:solidFill>
              <a:schemeClr val="tx2"/>
            </a:solidFill>
          </a:ln>
        </p:spPr>
      </p:pic>
      <p:sp>
        <p:nvSpPr>
          <p:cNvPr id="17" name="TextBox 16">
            <a:extLst>
              <a:ext uri="{FF2B5EF4-FFF2-40B4-BE49-F238E27FC236}">
                <a16:creationId xmlns:a16="http://schemas.microsoft.com/office/drawing/2014/main" id="{FA25EC1A-C8FA-4F58-8FA5-C2EDC9B5DC85}"/>
              </a:ext>
            </a:extLst>
          </p:cNvPr>
          <p:cNvSpPr txBox="1"/>
          <p:nvPr/>
        </p:nvSpPr>
        <p:spPr>
          <a:xfrm>
            <a:off x="4741164" y="3030713"/>
            <a:ext cx="3389852" cy="215444"/>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14"/>
              </a:rPr>
              <a:t>SAP Help Portal</a:t>
            </a:r>
            <a:endParaRPr kumimoji="0" lang="en-US" sz="1400" b="0" i="0" u="none" strike="noStrike" kern="120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53288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Introduction to </a:t>
            </a:r>
            <a:r>
              <a:rPr lang="en-US" dirty="0">
                <a:solidFill>
                  <a:schemeClr val="accent1"/>
                </a:solidFill>
              </a:rPr>
              <a:t>SAP Business One</a:t>
            </a:r>
          </a:p>
        </p:txBody>
      </p:sp>
    </p:spTree>
    <p:extLst>
      <p:ext uri="{BB962C8B-B14F-4D97-AF65-F5344CB8AC3E}">
        <p14:creationId xmlns:p14="http://schemas.microsoft.com/office/powerpoint/2010/main" val="79920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Partner logo"/>
          <p:cNvSpPr/>
          <p:nvPr/>
        </p:nvSpPr>
        <p:spPr bwMode="gray">
          <a:xfrm>
            <a:off x="504000" y="5944029"/>
            <a:ext cx="944661" cy="402796"/>
          </a:xfrm>
          <a:prstGeom prst="rect">
            <a:avLst/>
          </a:prstGeom>
          <a:solidFill>
            <a:schemeClr val="tx2"/>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100" kern="0" dirty="0">
                <a:solidFill>
                  <a:sysClr val="windowText" lastClr="000000"/>
                </a:solidFill>
                <a:ea typeface="Arial Unicode MS" pitchFamily="34" charset="-128"/>
                <a:cs typeface="Arial Unicode MS" pitchFamily="34" charset="-128"/>
              </a:rPr>
              <a:t>Partner logo</a:t>
            </a:r>
          </a:p>
        </p:txBody>
      </p:sp>
      <p:sp>
        <p:nvSpPr>
          <p:cNvPr id="3" name="Contact information"/>
          <p:cNvSpPr>
            <a:spLocks noGrp="1"/>
          </p:cNvSpPr>
          <p:nvPr>
            <p:ph type="body" sz="quarter" idx="10"/>
          </p:nvPr>
        </p:nvSpPr>
        <p:spPr bwMode="gray">
          <a:xfrm>
            <a:off x="504000" y="2905487"/>
            <a:ext cx="5593588" cy="2501010"/>
          </a:xfrm>
        </p:spPr>
        <p:txBody>
          <a:bodyPr/>
          <a:lstStyle/>
          <a:p>
            <a:r>
              <a:rPr lang="en-US" dirty="0"/>
              <a:t>Contact information:</a:t>
            </a:r>
          </a:p>
          <a:p>
            <a:pPr lvl="1"/>
            <a:r>
              <a:rPr lang="en-US" b="1"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p:nvPr>
        </p:nvSpPr>
        <p:spPr bwMode="gray"/>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000" y="3688344"/>
            <a:ext cx="3391200" cy="2678272"/>
          </a:xfrm>
        </p:spPr>
        <p:txBody>
          <a:bodyPr/>
          <a:lstStyle/>
          <a:p>
            <a:r>
              <a:rPr lang="en-US" b="1" dirty="0"/>
              <a:t>It‘s time to go digital</a:t>
            </a:r>
          </a:p>
          <a:p>
            <a:pPr marL="285750" indent="-285750">
              <a:buSzPct val="100000"/>
              <a:buFont typeface="Wingdings" panose="05000000000000000000" pitchFamily="2" charset="2"/>
              <a:buChar char="§"/>
            </a:pPr>
            <a:r>
              <a:rPr lang="en-US" sz="1600" dirty="0"/>
              <a:t>You want to make the right business decisions at the right time, with real-time access to information</a:t>
            </a:r>
          </a:p>
          <a:p>
            <a:pPr marL="285750" indent="-285750">
              <a:buSzPct val="100000"/>
              <a:buFont typeface="Wingdings" panose="05000000000000000000" pitchFamily="2" charset="2"/>
              <a:buChar char="§"/>
            </a:pPr>
            <a:r>
              <a:rPr lang="en-US" sz="1600" dirty="0"/>
              <a:t>You need to automate your business processes, to increase productivity</a:t>
            </a:r>
          </a:p>
        </p:txBody>
      </p:sp>
      <p:pic>
        <p:nvPicPr>
          <p:cNvPr id="12" name="Picture Placeholder 11"/>
          <p:cNvPicPr>
            <a:picLocks noGrp="1" noChangeAspect="1"/>
          </p:cNvPicPr>
          <p:nvPr>
            <p:ph type="pic" sz="quarter" idx="12"/>
          </p:nvPr>
        </p:nvPicPr>
        <p:blipFill rotWithShape="1">
          <a:blip r:embed="rId2"/>
          <a:srcRect l="-6007" t="10000" r="-6007" b="10000"/>
          <a:stretch/>
        </p:blipFill>
        <p:spPr>
          <a:xfrm>
            <a:off x="432051" y="1843744"/>
            <a:ext cx="2560637" cy="1828800"/>
          </a:xfrm>
          <a:noFill/>
        </p:spPr>
      </p:pic>
      <p:sp>
        <p:nvSpPr>
          <p:cNvPr id="5" name="Text Placeholder 4"/>
          <p:cNvSpPr>
            <a:spLocks noGrp="1"/>
          </p:cNvSpPr>
          <p:nvPr>
            <p:ph type="body" sz="quarter" idx="13"/>
          </p:nvPr>
        </p:nvSpPr>
        <p:spPr>
          <a:xfrm>
            <a:off x="8299277" y="3688344"/>
            <a:ext cx="3391200" cy="2678273"/>
          </a:xfrm>
        </p:spPr>
        <p:txBody>
          <a:bodyPr/>
          <a:lstStyle/>
          <a:p>
            <a:r>
              <a:rPr lang="en-US" b="1" dirty="0"/>
              <a:t>You are expanding</a:t>
            </a:r>
          </a:p>
          <a:p>
            <a:pPr marL="285750" indent="-285750">
              <a:buSzPct val="100000"/>
              <a:buFont typeface="Wingdings" panose="05000000000000000000" pitchFamily="2" charset="2"/>
              <a:buChar char="§"/>
            </a:pPr>
            <a:r>
              <a:rPr lang="en-US" sz="1600" dirty="0"/>
              <a:t>If you are expanding into new markets, you need business software that will enable you, not hinder you</a:t>
            </a:r>
          </a:p>
          <a:p>
            <a:pPr marL="285750" indent="-285750">
              <a:buSzPct val="100000"/>
              <a:buFont typeface="Wingdings" panose="05000000000000000000" pitchFamily="2" charset="2"/>
              <a:buChar char="§"/>
            </a:pPr>
            <a:r>
              <a:rPr lang="en-US" sz="1600" dirty="0"/>
              <a:t>Enable your subsidiary network to harmonize business and intercompany processes</a:t>
            </a:r>
          </a:p>
          <a:p>
            <a:endParaRPr lang="en-US" dirty="0"/>
          </a:p>
        </p:txBody>
      </p:sp>
      <p:pic>
        <p:nvPicPr>
          <p:cNvPr id="16" name="Picture Placeholder 15"/>
          <p:cNvPicPr>
            <a:picLocks noGrp="1" noChangeAspect="1"/>
          </p:cNvPicPr>
          <p:nvPr>
            <p:ph type="pic" sz="quarter" idx="14"/>
          </p:nvPr>
        </p:nvPicPr>
        <p:blipFill>
          <a:blip r:embed="rId3"/>
          <a:srcRect t="3759" b="3759"/>
          <a:stretch>
            <a:fillRect/>
          </a:stretch>
        </p:blipFill>
        <p:spPr>
          <a:xfrm>
            <a:off x="8476094" y="1859544"/>
            <a:ext cx="2559050" cy="1828800"/>
          </a:xfrm>
          <a:noFill/>
        </p:spPr>
      </p:pic>
      <p:sp>
        <p:nvSpPr>
          <p:cNvPr id="7" name="Text Placeholder 6"/>
          <p:cNvSpPr>
            <a:spLocks noGrp="1"/>
          </p:cNvSpPr>
          <p:nvPr>
            <p:ph type="body" sz="quarter" idx="15"/>
          </p:nvPr>
        </p:nvSpPr>
        <p:spPr>
          <a:xfrm>
            <a:off x="4401639" y="3688343"/>
            <a:ext cx="3391200" cy="2678273"/>
          </a:xfrm>
        </p:spPr>
        <p:txBody>
          <a:bodyPr/>
          <a:lstStyle/>
          <a:p>
            <a:r>
              <a:rPr lang="en-US" b="1" dirty="0"/>
              <a:t>You are growing</a:t>
            </a:r>
          </a:p>
          <a:p>
            <a:pPr marL="285750" indent="-285750">
              <a:buSzPct val="100000"/>
              <a:buFont typeface="Wingdings" panose="05000000000000000000" pitchFamily="2" charset="2"/>
              <a:buChar char="§"/>
            </a:pPr>
            <a:r>
              <a:rPr lang="en-US" sz="1600" dirty="0"/>
              <a:t>You are a fast growing company, and your needs are out-pacing your current system capabilities</a:t>
            </a:r>
          </a:p>
          <a:p>
            <a:pPr marL="285750" indent="-285750">
              <a:buSzPct val="100000"/>
              <a:buFont typeface="Wingdings" panose="05000000000000000000" pitchFamily="2" charset="2"/>
              <a:buChar char="§"/>
            </a:pPr>
            <a:r>
              <a:rPr lang="en-US" sz="1600" dirty="0"/>
              <a:t>As your business grows, you need to put best-practice processes in place</a:t>
            </a:r>
          </a:p>
          <a:p>
            <a:endParaRPr lang="en-US" dirty="0"/>
          </a:p>
        </p:txBody>
      </p:sp>
      <p:pic>
        <p:nvPicPr>
          <p:cNvPr id="14" name="Picture Placeholder 13"/>
          <p:cNvPicPr>
            <a:picLocks noGrp="1" noChangeAspect="1"/>
          </p:cNvPicPr>
          <p:nvPr>
            <p:ph type="pic" sz="quarter" idx="16"/>
          </p:nvPr>
        </p:nvPicPr>
        <p:blipFill rotWithShape="1">
          <a:blip r:embed="rId4"/>
          <a:srcRect l="-23693" t="-2632" r="-23693" b="-2632"/>
          <a:stretch/>
        </p:blipFill>
        <p:spPr>
          <a:xfrm>
            <a:off x="4401639" y="1843744"/>
            <a:ext cx="2560638" cy="1828800"/>
          </a:xfrm>
          <a:noFill/>
        </p:spPr>
      </p:pic>
      <p:sp>
        <p:nvSpPr>
          <p:cNvPr id="10" name="Title"/>
          <p:cNvSpPr>
            <a:spLocks noGrp="1"/>
          </p:cNvSpPr>
          <p:nvPr>
            <p:ph type="title"/>
          </p:nvPr>
        </p:nvSpPr>
        <p:spPr bwMode="gray">
          <a:xfrm>
            <a:off x="504001" y="504000"/>
            <a:ext cx="11186476" cy="677108"/>
          </a:xfrm>
        </p:spPr>
        <p:txBody>
          <a:bodyPr/>
          <a:lstStyle/>
          <a:p>
            <a:r>
              <a:rPr lang="en-US" dirty="0"/>
              <a:t>Why explore ERP system?</a:t>
            </a:r>
            <a:br>
              <a:rPr lang="en-US" dirty="0"/>
            </a:br>
            <a:r>
              <a:rPr lang="en-US" sz="2000" b="0" dirty="0"/>
              <a:t>As your business changes, a solid underlying foundation is critical</a:t>
            </a:r>
          </a:p>
        </p:txBody>
      </p:sp>
    </p:spTree>
    <p:extLst>
      <p:ext uri="{BB962C8B-B14F-4D97-AF65-F5344CB8AC3E}">
        <p14:creationId xmlns:p14="http://schemas.microsoft.com/office/powerpoint/2010/main" val="35897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2"/>
          <a:srcRect l="30701" r="32361"/>
          <a:stretch/>
        </p:blipFill>
        <p:spPr>
          <a:xfrm>
            <a:off x="7971992" y="0"/>
            <a:ext cx="4223183" cy="6858000"/>
          </a:xfrm>
        </p:spPr>
      </p:pic>
      <p:sp>
        <p:nvSpPr>
          <p:cNvPr id="3" name="Text Placeholder 2"/>
          <p:cNvSpPr>
            <a:spLocks noGrp="1"/>
          </p:cNvSpPr>
          <p:nvPr>
            <p:ph type="body" sz="quarter" idx="11"/>
          </p:nvPr>
        </p:nvSpPr>
        <p:spPr>
          <a:xfrm>
            <a:off x="503999" y="1620000"/>
            <a:ext cx="7092000" cy="4230000"/>
          </a:xfrm>
        </p:spPr>
        <p:txBody>
          <a:bodyPr>
            <a:normAutofit lnSpcReduction="10000"/>
          </a:bodyPr>
          <a:lstStyle/>
          <a:p>
            <a:pPr lvl="0"/>
            <a:r>
              <a:rPr lang="en-US" b="1" dirty="0"/>
              <a:t>Keep your focus on running your business!</a:t>
            </a:r>
          </a:p>
          <a:p>
            <a:pPr lvl="0"/>
            <a:r>
              <a:rPr lang="en-US" b="1" dirty="0"/>
              <a:t>Competitive Advantage</a:t>
            </a:r>
          </a:p>
          <a:p>
            <a:pPr lvl="1"/>
            <a:r>
              <a:rPr lang="en-US" dirty="0"/>
              <a:t>Become relevant in the global economy by implementing robust business process, allowing you to adapt to market changes, and anticipate business trends</a:t>
            </a:r>
          </a:p>
          <a:p>
            <a:pPr lvl="0"/>
            <a:r>
              <a:rPr lang="en-US" b="1" dirty="0"/>
              <a:t>Connect Business Functions</a:t>
            </a:r>
          </a:p>
          <a:p>
            <a:pPr lvl="1"/>
            <a:r>
              <a:rPr lang="en-US" dirty="0"/>
              <a:t>Your entire business runs more smoothly by touching all business areas which assists by natural cross departmental collaboration within your organization</a:t>
            </a:r>
          </a:p>
          <a:p>
            <a:pPr lvl="0"/>
            <a:r>
              <a:rPr lang="en-US" b="1" dirty="0"/>
              <a:t>Easy Access to Data</a:t>
            </a:r>
          </a:p>
          <a:p>
            <a:pPr lvl="1"/>
            <a:r>
              <a:rPr lang="en-US" dirty="0"/>
              <a:t>Analytics and reports helps you to keep informed about your business to make decisions on the back of real-time data insights</a:t>
            </a:r>
          </a:p>
          <a:p>
            <a:endParaRPr lang="de-DE" b="1" dirty="0"/>
          </a:p>
        </p:txBody>
      </p:sp>
      <p:sp>
        <p:nvSpPr>
          <p:cNvPr id="4" name="Title 3"/>
          <p:cNvSpPr>
            <a:spLocks noGrp="1"/>
          </p:cNvSpPr>
          <p:nvPr>
            <p:ph type="title"/>
          </p:nvPr>
        </p:nvSpPr>
        <p:spPr>
          <a:xfrm>
            <a:off x="504000" y="504000"/>
            <a:ext cx="7209405" cy="369332"/>
          </a:xfrm>
        </p:spPr>
        <p:txBody>
          <a:bodyPr/>
          <a:lstStyle/>
          <a:p>
            <a:r>
              <a:rPr lang="en-US" dirty="0"/>
              <a:t>Run your Business with a Digitized ERP Solution</a:t>
            </a:r>
          </a:p>
        </p:txBody>
      </p:sp>
    </p:spTree>
    <p:extLst>
      <p:ext uri="{BB962C8B-B14F-4D97-AF65-F5344CB8AC3E}">
        <p14:creationId xmlns:p14="http://schemas.microsoft.com/office/powerpoint/2010/main" val="54003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342" y="3493768"/>
            <a:ext cx="2356390" cy="549367"/>
          </a:xfrm>
          <a:prstGeom prst="rect">
            <a:avLst/>
          </a:prstGeom>
        </p:spPr>
      </p:pic>
      <p:grpSp>
        <p:nvGrpSpPr>
          <p:cNvPr id="38" name="Group 37"/>
          <p:cNvGrpSpPr/>
          <p:nvPr/>
        </p:nvGrpSpPr>
        <p:grpSpPr>
          <a:xfrm>
            <a:off x="4323598" y="1884008"/>
            <a:ext cx="3840480" cy="3840480"/>
            <a:chOff x="3572140" y="1042586"/>
            <a:chExt cx="5212080" cy="5212080"/>
          </a:xfrm>
        </p:grpSpPr>
        <p:sp>
          <p:nvSpPr>
            <p:cNvPr id="39" name="Oval 38"/>
            <p:cNvSpPr/>
            <p:nvPr/>
          </p:nvSpPr>
          <p:spPr bwMode="gray">
            <a:xfrm>
              <a:off x="3572140" y="1042586"/>
              <a:ext cx="5212080" cy="5212080"/>
            </a:xfrm>
            <a:prstGeom prst="ellipse">
              <a:avLst/>
            </a:prstGeom>
            <a:noFill/>
            <a:ln w="98425" algn="ctr">
              <a:solidFill>
                <a:srgbClr val="F0AB00"/>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0" name="Oval 39"/>
            <p:cNvSpPr/>
            <p:nvPr/>
          </p:nvSpPr>
          <p:spPr bwMode="gray">
            <a:xfrm>
              <a:off x="3663580" y="1139582"/>
              <a:ext cx="5029200" cy="5029200"/>
            </a:xfrm>
            <a:prstGeom prst="ellipse">
              <a:avLst/>
            </a:prstGeom>
            <a:noFill/>
            <a:ln w="98425" algn="ctr">
              <a:solidFill>
                <a:srgbClr val="A8A340"/>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2" name="Oval 41"/>
            <p:cNvSpPr/>
            <p:nvPr/>
          </p:nvSpPr>
          <p:spPr bwMode="gray">
            <a:xfrm>
              <a:off x="3753190" y="1226029"/>
              <a:ext cx="4846320" cy="4846320"/>
            </a:xfrm>
            <a:prstGeom prst="ellipse">
              <a:avLst/>
            </a:prstGeom>
            <a:noFill/>
            <a:ln w="98425" algn="ctr">
              <a:solidFill>
                <a:srgbClr val="609A7F"/>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3" name="Oval 42"/>
            <p:cNvSpPr/>
            <p:nvPr/>
          </p:nvSpPr>
          <p:spPr bwMode="gray">
            <a:xfrm>
              <a:off x="3841760" y="1316185"/>
              <a:ext cx="4663440" cy="4663440"/>
            </a:xfrm>
            <a:prstGeom prst="ellipse">
              <a:avLst/>
            </a:prstGeom>
            <a:noFill/>
            <a:ln w="98425" algn="ctr">
              <a:solidFill>
                <a:srgbClr val="008FD3"/>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grpSp>
      <p:sp>
        <p:nvSpPr>
          <p:cNvPr id="51" name="Oval 50"/>
          <p:cNvSpPr/>
          <p:nvPr/>
        </p:nvSpPr>
        <p:spPr bwMode="gray">
          <a:xfrm>
            <a:off x="3709024" y="347630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6" name="Oval 45"/>
          <p:cNvSpPr/>
          <p:nvPr/>
        </p:nvSpPr>
        <p:spPr bwMode="gray">
          <a:xfrm>
            <a:off x="7132060" y="206753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2" name="Oval 61"/>
          <p:cNvSpPr/>
          <p:nvPr/>
        </p:nvSpPr>
        <p:spPr bwMode="gray">
          <a:xfrm>
            <a:off x="7650535" y="347630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7" name="Oval 56"/>
          <p:cNvSpPr/>
          <p:nvPr/>
        </p:nvSpPr>
        <p:spPr bwMode="gray">
          <a:xfrm>
            <a:off x="6602442" y="4838827"/>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9" name="Oval 68"/>
          <p:cNvSpPr/>
          <p:nvPr/>
        </p:nvSpPr>
        <p:spPr bwMode="gray">
          <a:xfrm>
            <a:off x="4195312" y="204873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0" name="Oval 69"/>
          <p:cNvSpPr/>
          <p:nvPr/>
        </p:nvSpPr>
        <p:spPr bwMode="gray">
          <a:xfrm>
            <a:off x="4603739" y="4844997"/>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7" name="Oval 66"/>
          <p:cNvSpPr/>
          <p:nvPr/>
        </p:nvSpPr>
        <p:spPr bwMode="gray">
          <a:xfrm>
            <a:off x="5688405" y="1350984"/>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4"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Meet the Digital Core for SMEs</a:t>
            </a:r>
            <a:br>
              <a:rPr lang="en-US" dirty="0"/>
            </a:br>
            <a:r>
              <a:rPr lang="en-US" sz="2000" b="0" dirty="0"/>
              <a:t>SAP Business One</a:t>
            </a:r>
          </a:p>
        </p:txBody>
      </p:sp>
      <p:grpSp>
        <p:nvGrpSpPr>
          <p:cNvPr id="60" name="Group 59"/>
          <p:cNvGrpSpPr/>
          <p:nvPr/>
        </p:nvGrpSpPr>
        <p:grpSpPr>
          <a:xfrm>
            <a:off x="2792825" y="3672946"/>
            <a:ext cx="1810914" cy="711540"/>
            <a:chOff x="3019011" y="1473812"/>
            <a:chExt cx="1810914" cy="711540"/>
          </a:xfrm>
        </p:grpSpPr>
        <p:sp>
          <p:nvSpPr>
            <p:cNvPr id="63" name="TextBox 62"/>
            <p:cNvSpPr txBox="1"/>
            <p:nvPr/>
          </p:nvSpPr>
          <p:spPr>
            <a:xfrm>
              <a:off x="3019011" y="1604582"/>
              <a:ext cx="846707"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Sales &amp;</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Service</a:t>
              </a:r>
            </a:p>
          </p:txBody>
        </p:sp>
        <p:pic>
          <p:nvPicPr>
            <p:cNvPr id="66" name="Picture 65"/>
            <p:cNvPicPr>
              <a:picLocks noChangeAspect="1"/>
            </p:cNvPicPr>
            <p:nvPr/>
          </p:nvPicPr>
          <p:blipFill>
            <a:blip r:embed="rId3"/>
            <a:stretch>
              <a:fillRect/>
            </a:stretch>
          </p:blipFill>
          <p:spPr>
            <a:xfrm>
              <a:off x="4118385" y="1473812"/>
              <a:ext cx="711540" cy="711540"/>
            </a:xfrm>
            <a:prstGeom prst="rect">
              <a:avLst/>
            </a:prstGeom>
          </p:spPr>
        </p:pic>
      </p:grpSp>
      <p:grpSp>
        <p:nvGrpSpPr>
          <p:cNvPr id="68" name="Group 67"/>
          <p:cNvGrpSpPr/>
          <p:nvPr/>
        </p:nvGrpSpPr>
        <p:grpSpPr>
          <a:xfrm>
            <a:off x="2829046" y="2195352"/>
            <a:ext cx="2342831" cy="855540"/>
            <a:chOff x="1940807" y="2897912"/>
            <a:chExt cx="2342831" cy="855540"/>
          </a:xfrm>
        </p:grpSpPr>
        <p:sp>
          <p:nvSpPr>
            <p:cNvPr id="75" name="TextBox 74"/>
            <p:cNvSpPr txBox="1"/>
            <p:nvPr/>
          </p:nvSpPr>
          <p:spPr>
            <a:xfrm>
              <a:off x="1940807" y="2981398"/>
              <a:ext cx="1346844" cy="523220"/>
            </a:xfrm>
            <a:prstGeom prst="rect">
              <a:avLst/>
            </a:prstGeom>
            <a:noFill/>
          </p:spPr>
          <p:txBody>
            <a:bodyPr wrap="none" rtlCol="0">
              <a:spAutoFit/>
            </a:bodyPr>
            <a:lstStyle/>
            <a:p>
              <a:pPr algn="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Purchasing</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Operations</a:t>
              </a:r>
            </a:p>
          </p:txBody>
        </p:sp>
        <p:pic>
          <p:nvPicPr>
            <p:cNvPr id="78" name="Picture 77"/>
            <p:cNvPicPr>
              <a:picLocks noChangeAspect="1"/>
            </p:cNvPicPr>
            <p:nvPr/>
          </p:nvPicPr>
          <p:blipFill>
            <a:blip r:embed="rId4"/>
            <a:stretch>
              <a:fillRect/>
            </a:stretch>
          </p:blipFill>
          <p:spPr>
            <a:xfrm>
              <a:off x="3428098" y="2897912"/>
              <a:ext cx="855540" cy="855540"/>
            </a:xfrm>
            <a:prstGeom prst="rect">
              <a:avLst/>
            </a:prstGeom>
          </p:spPr>
        </p:pic>
      </p:grpSp>
      <p:grpSp>
        <p:nvGrpSpPr>
          <p:cNvPr id="79" name="Group 78"/>
          <p:cNvGrpSpPr/>
          <p:nvPr/>
        </p:nvGrpSpPr>
        <p:grpSpPr>
          <a:xfrm>
            <a:off x="7863646" y="3672946"/>
            <a:ext cx="2249920" cy="731388"/>
            <a:chOff x="1534043" y="4763549"/>
            <a:chExt cx="2249920" cy="731388"/>
          </a:xfrm>
        </p:grpSpPr>
        <p:sp>
          <p:nvSpPr>
            <p:cNvPr id="80" name="TextBox 79"/>
            <p:cNvSpPr txBox="1"/>
            <p:nvPr/>
          </p:nvSpPr>
          <p:spPr>
            <a:xfrm>
              <a:off x="2526889" y="4894319"/>
              <a:ext cx="1257074"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Inventory &amp; </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Distribution</a:t>
              </a:r>
            </a:p>
          </p:txBody>
        </p:sp>
        <p:pic>
          <p:nvPicPr>
            <p:cNvPr id="83" name="Picture 82"/>
            <p:cNvPicPr>
              <a:picLocks noChangeAspect="1"/>
            </p:cNvPicPr>
            <p:nvPr/>
          </p:nvPicPr>
          <p:blipFill>
            <a:blip r:embed="rId5"/>
            <a:stretch>
              <a:fillRect/>
            </a:stretch>
          </p:blipFill>
          <p:spPr>
            <a:xfrm>
              <a:off x="1534043" y="4763549"/>
              <a:ext cx="731388" cy="731388"/>
            </a:xfrm>
            <a:prstGeom prst="rect">
              <a:avLst/>
            </a:prstGeom>
          </p:spPr>
        </p:pic>
      </p:grpSp>
      <p:grpSp>
        <p:nvGrpSpPr>
          <p:cNvPr id="84" name="Group 83"/>
          <p:cNvGrpSpPr/>
          <p:nvPr/>
        </p:nvGrpSpPr>
        <p:grpSpPr>
          <a:xfrm>
            <a:off x="6600760" y="4809025"/>
            <a:ext cx="1262886" cy="1696819"/>
            <a:chOff x="5552292" y="5014344"/>
            <a:chExt cx="1262886" cy="1696819"/>
          </a:xfrm>
        </p:grpSpPr>
        <p:sp>
          <p:nvSpPr>
            <p:cNvPr id="85" name="TextBox 84"/>
            <p:cNvSpPr txBox="1"/>
            <p:nvPr/>
          </p:nvSpPr>
          <p:spPr>
            <a:xfrm>
              <a:off x="5652680" y="6187943"/>
              <a:ext cx="1162498"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Production</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MRP</a:t>
              </a:r>
            </a:p>
          </p:txBody>
        </p:sp>
        <p:pic>
          <p:nvPicPr>
            <p:cNvPr id="88" name="Picture 87"/>
            <p:cNvPicPr>
              <a:picLocks noChangeAspect="1"/>
            </p:cNvPicPr>
            <p:nvPr/>
          </p:nvPicPr>
          <p:blipFill>
            <a:blip r:embed="rId6"/>
            <a:stretch>
              <a:fillRect/>
            </a:stretch>
          </p:blipFill>
          <p:spPr>
            <a:xfrm>
              <a:off x="5552292" y="5014344"/>
              <a:ext cx="1075225" cy="1075225"/>
            </a:xfrm>
            <a:prstGeom prst="rect">
              <a:avLst/>
            </a:prstGeom>
          </p:spPr>
        </p:pic>
      </p:grpSp>
      <p:grpSp>
        <p:nvGrpSpPr>
          <p:cNvPr id="89" name="Group 88"/>
          <p:cNvGrpSpPr/>
          <p:nvPr/>
        </p:nvGrpSpPr>
        <p:grpSpPr>
          <a:xfrm>
            <a:off x="4157235" y="4903636"/>
            <a:ext cx="1879041" cy="1602208"/>
            <a:chOff x="6639068" y="4508332"/>
            <a:chExt cx="1879041" cy="1602208"/>
          </a:xfrm>
        </p:grpSpPr>
        <p:pic>
          <p:nvPicPr>
            <p:cNvPr id="93" name="Picture 92"/>
            <p:cNvPicPr>
              <a:picLocks noChangeAspect="1"/>
            </p:cNvPicPr>
            <p:nvPr/>
          </p:nvPicPr>
          <p:blipFill>
            <a:blip r:embed="rId7"/>
            <a:stretch>
              <a:fillRect/>
            </a:stretch>
          </p:blipFill>
          <p:spPr>
            <a:xfrm>
              <a:off x="7126847" y="4508332"/>
              <a:ext cx="1012022" cy="1012022"/>
            </a:xfrm>
            <a:prstGeom prst="rect">
              <a:avLst/>
            </a:prstGeom>
          </p:spPr>
        </p:pic>
        <p:sp>
          <p:nvSpPr>
            <p:cNvPr id="91" name="TextBox 90"/>
            <p:cNvSpPr txBox="1"/>
            <p:nvPr/>
          </p:nvSpPr>
          <p:spPr>
            <a:xfrm>
              <a:off x="6639068" y="5587320"/>
              <a:ext cx="1879041"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Project &amp; Resource</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management</a:t>
              </a:r>
            </a:p>
          </p:txBody>
        </p:sp>
      </p:grpSp>
      <p:grpSp>
        <p:nvGrpSpPr>
          <p:cNvPr id="94" name="Group 93"/>
          <p:cNvGrpSpPr/>
          <p:nvPr/>
        </p:nvGrpSpPr>
        <p:grpSpPr>
          <a:xfrm>
            <a:off x="7303033" y="2195376"/>
            <a:ext cx="2216180" cy="782538"/>
            <a:chOff x="5734173" y="871389"/>
            <a:chExt cx="2216180" cy="782538"/>
          </a:xfrm>
        </p:grpSpPr>
        <p:sp>
          <p:nvSpPr>
            <p:cNvPr id="95" name="TextBox 94"/>
            <p:cNvSpPr txBox="1"/>
            <p:nvPr/>
          </p:nvSpPr>
          <p:spPr>
            <a:xfrm>
              <a:off x="6701381" y="954851"/>
              <a:ext cx="1248972"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Accounting</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Financials</a:t>
              </a:r>
            </a:p>
          </p:txBody>
        </p:sp>
        <p:pic>
          <p:nvPicPr>
            <p:cNvPr id="97" name="Picture 96"/>
            <p:cNvPicPr>
              <a:picLocks noChangeAspect="1"/>
            </p:cNvPicPr>
            <p:nvPr/>
          </p:nvPicPr>
          <p:blipFill>
            <a:blip r:embed="rId8"/>
            <a:stretch>
              <a:fillRect/>
            </a:stretch>
          </p:blipFill>
          <p:spPr>
            <a:xfrm>
              <a:off x="5734173" y="871389"/>
              <a:ext cx="863811" cy="782538"/>
            </a:xfrm>
            <a:prstGeom prst="rect">
              <a:avLst/>
            </a:prstGeom>
          </p:spPr>
        </p:pic>
      </p:grpSp>
      <p:grpSp>
        <p:nvGrpSpPr>
          <p:cNvPr id="98" name="Group 97"/>
          <p:cNvGrpSpPr/>
          <p:nvPr/>
        </p:nvGrpSpPr>
        <p:grpSpPr>
          <a:xfrm>
            <a:off x="5398093" y="813367"/>
            <a:ext cx="1691489" cy="1465471"/>
            <a:chOff x="6820818" y="746601"/>
            <a:chExt cx="1691489" cy="1465471"/>
          </a:xfrm>
        </p:grpSpPr>
        <p:sp>
          <p:nvSpPr>
            <p:cNvPr id="100" name="TextBox 99"/>
            <p:cNvSpPr txBox="1"/>
            <p:nvPr/>
          </p:nvSpPr>
          <p:spPr>
            <a:xfrm>
              <a:off x="6820818" y="746601"/>
              <a:ext cx="1691489" cy="52322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1400" b="1" kern="0" dirty="0">
                  <a:latin typeface="BentonSans Bold" panose="02000803000000020004" pitchFamily="2" charset="0"/>
                  <a:ea typeface="Arial Unicode MS" pitchFamily="34" charset="-128"/>
                  <a:cs typeface="Arial Unicode MS" pitchFamily="34" charset="-128"/>
                </a:rPr>
                <a:t>Management </a:t>
              </a:r>
              <a:br>
                <a:rPr lang="en-US" sz="1400" b="1" kern="0" dirty="0">
                  <a:latin typeface="BentonSans Bold" panose="02000803000000020004" pitchFamily="2" charset="0"/>
                  <a:ea typeface="Arial Unicode MS" pitchFamily="34" charset="-128"/>
                  <a:cs typeface="Arial Unicode MS" pitchFamily="34" charset="-128"/>
                </a:rPr>
              </a:br>
              <a:r>
                <a:rPr lang="en-US" sz="1400" b="1" kern="0" dirty="0">
                  <a:latin typeface="BentonSans Bold" panose="02000803000000020004" pitchFamily="2" charset="0"/>
                  <a:ea typeface="Arial Unicode MS" pitchFamily="34" charset="-128"/>
                  <a:cs typeface="Arial Unicode MS" pitchFamily="34" charset="-128"/>
                </a:rPr>
                <a:t>&amp; Administration</a:t>
              </a:r>
            </a:p>
          </p:txBody>
        </p:sp>
        <p:pic>
          <p:nvPicPr>
            <p:cNvPr id="101" name="Picture 100"/>
            <p:cNvPicPr>
              <a:picLocks noChangeAspect="1"/>
            </p:cNvPicPr>
            <p:nvPr/>
          </p:nvPicPr>
          <p:blipFill>
            <a:blip r:embed="rId9"/>
            <a:stretch>
              <a:fillRect/>
            </a:stretch>
          </p:blipFill>
          <p:spPr>
            <a:xfrm>
              <a:off x="7262810" y="1441609"/>
              <a:ext cx="770463" cy="770463"/>
            </a:xfrm>
            <a:prstGeom prst="rect">
              <a:avLst/>
            </a:prstGeom>
          </p:spPr>
        </p:pic>
      </p:grpSp>
    </p:spTree>
    <p:extLst>
      <p:ext uri="{BB962C8B-B14F-4D97-AF65-F5344CB8AC3E}">
        <p14:creationId xmlns:p14="http://schemas.microsoft.com/office/powerpoint/2010/main" val="261202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999" y="1620000"/>
            <a:ext cx="11186477" cy="568564"/>
          </a:xfrm>
        </p:spPr>
        <p:txBody>
          <a:bodyPr/>
          <a:lstStyle/>
          <a:p>
            <a:r>
              <a:rPr lang="en-US" dirty="0"/>
              <a:t>Digital business is built on </a:t>
            </a:r>
            <a:r>
              <a:rPr lang="en-US" b="1" dirty="0"/>
              <a:t>new computing infrastructure </a:t>
            </a:r>
            <a:r>
              <a:rPr lang="en-US" dirty="0"/>
              <a:t>– the enablers are…</a:t>
            </a:r>
            <a:endParaRPr lang="de-DE" dirty="0"/>
          </a:p>
        </p:txBody>
      </p:sp>
      <p:sp>
        <p:nvSpPr>
          <p:cNvPr id="3" name="Title 2"/>
          <p:cNvSpPr>
            <a:spLocks noGrp="1"/>
          </p:cNvSpPr>
          <p:nvPr>
            <p:ph type="title"/>
          </p:nvPr>
        </p:nvSpPr>
        <p:spPr/>
        <p:txBody>
          <a:bodyPr/>
          <a:lstStyle/>
          <a:p>
            <a:r>
              <a:rPr lang="en-US" dirty="0"/>
              <a:t>Digital Business – Enablers </a:t>
            </a:r>
            <a:endParaRPr lang="de-DE" dirty="0"/>
          </a:p>
        </p:txBody>
      </p:sp>
      <p:sp>
        <p:nvSpPr>
          <p:cNvPr id="4" name="Text Placeholder 1"/>
          <p:cNvSpPr txBox="1">
            <a:spLocks/>
          </p:cNvSpPr>
          <p:nvPr/>
        </p:nvSpPr>
        <p:spPr bwMode="black">
          <a:xfrm>
            <a:off x="503998" y="4368375"/>
            <a:ext cx="11186477" cy="1930171"/>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spcBef>
                <a:spcPts val="1800"/>
              </a:spcBef>
              <a:spcAft>
                <a:spcPts val="0"/>
              </a:spcAft>
              <a:buClr>
                <a:srgbClr val="F0AB00"/>
              </a:buClr>
              <a:buSzPct val="80000"/>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…accelerated by the </a:t>
            </a:r>
            <a:r>
              <a:rPr kumimoji="0" lang="en-US" sz="2000" b="1" i="0" u="none" strike="noStrike" kern="1200" cap="none" spc="0" normalizeH="0" baseline="0" noProof="0" dirty="0">
                <a:ln>
                  <a:noFill/>
                </a:ln>
                <a:solidFill>
                  <a:srgbClr val="000000"/>
                </a:solidFill>
                <a:effectLst/>
                <a:uLnTx/>
                <a:uFillTx/>
                <a:latin typeface="Arial"/>
                <a:ea typeface="+mn-ea"/>
                <a:cs typeface="+mn-cs"/>
              </a:rPr>
              <a:t>Internet of Things (IoT)</a:t>
            </a:r>
            <a:r>
              <a:rPr kumimoji="0" lang="en-US" sz="2000" i="0" u="none" strike="noStrike" kern="1200" cap="none" spc="0" normalizeH="0" baseline="0" noProof="0" dirty="0">
                <a:ln>
                  <a:noFill/>
                </a:ln>
                <a:solidFill>
                  <a:srgbClr val="000000"/>
                </a:solidFill>
                <a:effectLst/>
                <a:uLnTx/>
                <a:uFillTx/>
                <a:latin typeface="Arial"/>
                <a:ea typeface="+mn-ea"/>
                <a:cs typeface="+mn-cs"/>
              </a:rPr>
              <a:t>,</a:t>
            </a:r>
            <a:r>
              <a:rPr kumimoji="0" lang="en-US" sz="2000" b="1" i="0" u="none" strike="noStrike" kern="1200" cap="none" spc="0" normalizeH="0" baseline="0" noProof="0" dirty="0">
                <a:ln>
                  <a:noFill/>
                </a:ln>
                <a:solidFill>
                  <a:srgbClr val="000000"/>
                </a:solidFill>
                <a:effectLst/>
                <a:uLnTx/>
                <a:uFillTx/>
                <a:latin typeface="Arial"/>
                <a:ea typeface="+mn-ea"/>
                <a:cs typeface="+mn-cs"/>
              </a:rPr>
              <a:t> </a:t>
            </a:r>
            <a:r>
              <a:rPr kumimoji="0" lang="en-US" sz="2000" b="0" i="0" u="none" strike="noStrike" kern="1200" cap="none" spc="0" normalizeH="0" baseline="0" noProof="0" dirty="0">
                <a:ln>
                  <a:noFill/>
                </a:ln>
                <a:solidFill>
                  <a:srgbClr val="000000"/>
                </a:solidFill>
                <a:effectLst/>
                <a:uLnTx/>
                <a:uFillTx/>
                <a:latin typeface="Arial"/>
                <a:ea typeface="+mn-ea"/>
                <a:cs typeface="+mn-cs"/>
              </a:rPr>
              <a:t>advances in </a:t>
            </a:r>
            <a:r>
              <a:rPr kumimoji="0" lang="en-US" sz="2000" b="1" i="0" u="none" strike="noStrike" kern="1200" cap="none" spc="0" normalizeH="0" baseline="0" noProof="0" dirty="0">
                <a:ln>
                  <a:noFill/>
                </a:ln>
                <a:solidFill>
                  <a:srgbClr val="000000"/>
                </a:solidFill>
                <a:effectLst/>
                <a:uLnTx/>
                <a:uFillTx/>
                <a:latin typeface="Arial"/>
                <a:ea typeface="+mn-ea"/>
                <a:cs typeface="+mn-cs"/>
              </a:rPr>
              <a:t>Machine Learning</a:t>
            </a:r>
            <a:r>
              <a:rPr kumimoji="0" lang="en-US" sz="2000" i="0" u="none" strike="noStrike" kern="1200" cap="none" spc="0" normalizeH="0" baseline="0" noProof="0" dirty="0">
                <a:ln>
                  <a:noFill/>
                </a:ln>
                <a:solidFill>
                  <a:srgbClr val="000000"/>
                </a:solidFill>
                <a:effectLst/>
                <a:uLnTx/>
                <a:uFillTx/>
                <a:latin typeface="Arial"/>
                <a:ea typeface="+mn-ea"/>
                <a:cs typeface="+mn-cs"/>
              </a:rPr>
              <a:t> and innovations like </a:t>
            </a:r>
            <a:r>
              <a:rPr kumimoji="0" lang="en-US" sz="2000" b="1" i="0" u="none" strike="noStrike" kern="1200" cap="none" spc="0" normalizeH="0" baseline="0" noProof="0" dirty="0">
                <a:ln>
                  <a:noFill/>
                </a:ln>
                <a:solidFill>
                  <a:srgbClr val="000000"/>
                </a:solidFill>
                <a:effectLst/>
                <a:uLnTx/>
                <a:uFillTx/>
                <a:latin typeface="Arial"/>
                <a:ea typeface="+mn-ea"/>
                <a:cs typeface="+mn-cs"/>
              </a:rPr>
              <a:t>Blockchain</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These technologies give your company the ability to change your business models, and create new products and services in the digital economy</a:t>
            </a:r>
            <a:r>
              <a:rPr kumimoji="0" lang="de-DE" sz="2000" b="0" i="0" u="none" strike="noStrike" kern="1200" cap="none" spc="0" normalizeH="0" baseline="0" noProof="0" dirty="0">
                <a:ln>
                  <a:noFill/>
                </a:ln>
                <a:solidFill>
                  <a:srgbClr val="000000"/>
                </a:solidFill>
                <a:effectLst/>
                <a:uLnTx/>
                <a:uFillTx/>
                <a:latin typeface="Arial"/>
                <a:ea typeface="+mn-ea"/>
                <a:cs typeface="+mn-cs"/>
              </a:rPr>
              <a:t>.</a:t>
            </a:r>
          </a:p>
        </p:txBody>
      </p:sp>
      <p:grpSp>
        <p:nvGrpSpPr>
          <p:cNvPr id="18" name="Group 17"/>
          <p:cNvGrpSpPr/>
          <p:nvPr/>
        </p:nvGrpSpPr>
        <p:grpSpPr>
          <a:xfrm>
            <a:off x="2912856" y="2380173"/>
            <a:ext cx="1346616" cy="1508990"/>
            <a:chOff x="2760511" y="2011305"/>
            <a:chExt cx="1346616" cy="1508990"/>
          </a:xfrm>
        </p:grpSpPr>
        <p:sp>
          <p:nvSpPr>
            <p:cNvPr id="7" name="Text Placeholder 1"/>
            <p:cNvSpPr txBox="1">
              <a:spLocks/>
            </p:cNvSpPr>
            <p:nvPr/>
          </p:nvSpPr>
          <p:spPr bwMode="black">
            <a:xfrm>
              <a:off x="2760511" y="3236013"/>
              <a:ext cx="1346616"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Big Data</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p:nvPicPr>
          <p:blipFill>
            <a:blip r:embed="rId2"/>
            <a:stretch>
              <a:fillRect/>
            </a:stretch>
          </p:blipFill>
          <p:spPr>
            <a:xfrm>
              <a:off x="2808402" y="2011305"/>
              <a:ext cx="1250835" cy="1250835"/>
            </a:xfrm>
            <a:prstGeom prst="rect">
              <a:avLst/>
            </a:prstGeom>
          </p:spPr>
        </p:pic>
      </p:grpSp>
      <p:grpSp>
        <p:nvGrpSpPr>
          <p:cNvPr id="17" name="Group 16"/>
          <p:cNvGrpSpPr/>
          <p:nvPr/>
        </p:nvGrpSpPr>
        <p:grpSpPr>
          <a:xfrm>
            <a:off x="700278" y="2334397"/>
            <a:ext cx="1346616" cy="1554766"/>
            <a:chOff x="700278" y="1965529"/>
            <a:chExt cx="1346616" cy="1554766"/>
          </a:xfrm>
        </p:grpSpPr>
        <p:sp>
          <p:nvSpPr>
            <p:cNvPr id="8" name="Text Placeholder 1"/>
            <p:cNvSpPr txBox="1">
              <a:spLocks/>
            </p:cNvSpPr>
            <p:nvPr/>
          </p:nvSpPr>
          <p:spPr bwMode="black">
            <a:xfrm>
              <a:off x="700278" y="3236013"/>
              <a:ext cx="1346616"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Analytics</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p:cNvPicPr>
              <a:picLocks noChangeAspect="1"/>
            </p:cNvPicPr>
            <p:nvPr/>
          </p:nvPicPr>
          <p:blipFill>
            <a:blip r:embed="rId3"/>
            <a:stretch>
              <a:fillRect/>
            </a:stretch>
          </p:blipFill>
          <p:spPr>
            <a:xfrm>
              <a:off x="747222" y="1965529"/>
              <a:ext cx="1252728" cy="1252728"/>
            </a:xfrm>
            <a:prstGeom prst="rect">
              <a:avLst/>
            </a:prstGeom>
          </p:spPr>
        </p:pic>
      </p:grpSp>
      <p:grpSp>
        <p:nvGrpSpPr>
          <p:cNvPr id="19" name="Group 18"/>
          <p:cNvGrpSpPr/>
          <p:nvPr/>
        </p:nvGrpSpPr>
        <p:grpSpPr>
          <a:xfrm>
            <a:off x="5125434" y="2318563"/>
            <a:ext cx="2521517" cy="1573171"/>
            <a:chOff x="5016575" y="1949695"/>
            <a:chExt cx="2521517" cy="1573171"/>
          </a:xfrm>
        </p:grpSpPr>
        <p:sp>
          <p:nvSpPr>
            <p:cNvPr id="6" name="Text Placeholder 1"/>
            <p:cNvSpPr txBox="1">
              <a:spLocks/>
            </p:cNvSpPr>
            <p:nvPr/>
          </p:nvSpPr>
          <p:spPr bwMode="black">
            <a:xfrm>
              <a:off x="5016575" y="3238584"/>
              <a:ext cx="2521517" cy="284282"/>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Cloud Technologies</a:t>
              </a:r>
              <a:endParaRPr kumimoji="0" lang="de-DE" b="1" i="0" u="none" strike="noStrike" kern="1200" cap="none" spc="0" normalizeH="0" baseline="0" noProof="0" dirty="0">
                <a:ln>
                  <a:noFill/>
                </a:ln>
                <a:solidFill>
                  <a:srgbClr val="000000"/>
                </a:solidFill>
                <a:effectLst/>
                <a:uLnTx/>
                <a:uFillTx/>
                <a:latin typeface="Arial"/>
                <a:ea typeface="+mn-ea"/>
                <a:cs typeface="+mn-cs"/>
              </a:endParaRPr>
            </a:p>
          </p:txBody>
        </p:sp>
        <p:pic>
          <p:nvPicPr>
            <p:cNvPr id="14" name="Picture 13"/>
            <p:cNvPicPr>
              <a:picLocks noChangeAspect="1"/>
            </p:cNvPicPr>
            <p:nvPr/>
          </p:nvPicPr>
          <p:blipFill>
            <a:blip r:embed="rId4"/>
            <a:stretch>
              <a:fillRect/>
            </a:stretch>
          </p:blipFill>
          <p:spPr>
            <a:xfrm>
              <a:off x="5650970" y="1949695"/>
              <a:ext cx="1252728" cy="1252728"/>
            </a:xfrm>
            <a:prstGeom prst="rect">
              <a:avLst/>
            </a:prstGeom>
          </p:spPr>
        </p:pic>
      </p:grpSp>
      <p:grpSp>
        <p:nvGrpSpPr>
          <p:cNvPr id="20" name="Group 19"/>
          <p:cNvGrpSpPr/>
          <p:nvPr/>
        </p:nvGrpSpPr>
        <p:grpSpPr>
          <a:xfrm>
            <a:off x="7882102" y="2280197"/>
            <a:ext cx="3123622" cy="1646400"/>
            <a:chOff x="8366543" y="1867446"/>
            <a:chExt cx="3123622" cy="1646400"/>
          </a:xfrm>
        </p:grpSpPr>
        <p:sp>
          <p:nvSpPr>
            <p:cNvPr id="5" name="Text Placeholder 1"/>
            <p:cNvSpPr txBox="1">
              <a:spLocks/>
            </p:cNvSpPr>
            <p:nvPr/>
          </p:nvSpPr>
          <p:spPr bwMode="black">
            <a:xfrm>
              <a:off x="8366543" y="3229564"/>
              <a:ext cx="3123622" cy="284282"/>
            </a:xfrm>
            <a:prstGeom prst="rect">
              <a:avLst/>
            </a:prstGeom>
          </p:spPr>
          <p:txBody>
            <a:bodyPr vert="horz" lIns="0" tIns="0" rIns="0" bIns="0" rtlCol="0">
              <a:normAutofit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Mobile 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6" name="Picture 15"/>
            <p:cNvPicPr>
              <a:picLocks noChangeAspect="1"/>
            </p:cNvPicPr>
            <p:nvPr/>
          </p:nvPicPr>
          <p:blipFill>
            <a:blip r:embed="rId5"/>
            <a:stretch>
              <a:fillRect/>
            </a:stretch>
          </p:blipFill>
          <p:spPr>
            <a:xfrm>
              <a:off x="9301990" y="1867446"/>
              <a:ext cx="1252728" cy="1252728"/>
            </a:xfrm>
            <a:prstGeom prst="rect">
              <a:avLst/>
            </a:prstGeom>
          </p:spPr>
        </p:pic>
      </p:grpSp>
    </p:spTree>
    <p:extLst>
      <p:ext uri="{BB962C8B-B14F-4D97-AF65-F5344CB8AC3E}">
        <p14:creationId xmlns:p14="http://schemas.microsoft.com/office/powerpoint/2010/main" val="198952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0342" y="3462508"/>
            <a:ext cx="2740128" cy="789888"/>
            <a:chOff x="5071202" y="3186665"/>
            <a:chExt cx="2740128" cy="78988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202" y="3186665"/>
              <a:ext cx="2356390" cy="549367"/>
            </a:xfrm>
            <a:prstGeom prst="rect">
              <a:avLst/>
            </a:prstGeom>
          </p:spPr>
        </p:pic>
        <p:sp>
          <p:nvSpPr>
            <p:cNvPr id="6" name="TextBox 5"/>
            <p:cNvSpPr txBox="1"/>
            <p:nvPr/>
          </p:nvSpPr>
          <p:spPr>
            <a:xfrm>
              <a:off x="5113693" y="3791887"/>
              <a:ext cx="2697637" cy="184666"/>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ZA" sz="1200" b="1" i="0" u="none" strike="noStrike" kern="0" cap="none" spc="0" normalizeH="0" baseline="0" noProof="0" dirty="0">
                  <a:ln>
                    <a:noFill/>
                  </a:ln>
                  <a:solidFill>
                    <a:srgbClr val="000000"/>
                  </a:solidFill>
                  <a:effectLst/>
                  <a:uLnTx/>
                  <a:uFillTx/>
                  <a:latin typeface="BentonSans Bold" panose="02000803000000020004" pitchFamily="2" charset="0"/>
                  <a:ea typeface="Arial Unicode MS" pitchFamily="34" charset="-128"/>
                  <a:cs typeface="Arial Unicode MS" pitchFamily="34" charset="-128"/>
                </a:rPr>
                <a:t>THE DIGITAL CORE FOR SMEs</a:t>
              </a:r>
            </a:p>
          </p:txBody>
        </p:sp>
      </p:grpSp>
      <p:cxnSp>
        <p:nvCxnSpPr>
          <p:cNvPr id="14" name="Straight Connector 13"/>
          <p:cNvCxnSpPr/>
          <p:nvPr/>
        </p:nvCxnSpPr>
        <p:spPr>
          <a:xfrm flipH="1">
            <a:off x="2840269" y="3987927"/>
            <a:ext cx="723454" cy="1723"/>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594658" y="1834097"/>
            <a:ext cx="486446" cy="30043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49712" y="1836314"/>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850486" y="3987065"/>
            <a:ext cx="723454" cy="1723"/>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478888" y="5247169"/>
            <a:ext cx="486446" cy="30043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390837" y="5246720"/>
            <a:ext cx="544798" cy="29319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146028" y="5086754"/>
            <a:ext cx="1346616" cy="1308247"/>
            <a:chOff x="2718147" y="2098393"/>
            <a:chExt cx="1346616" cy="1308247"/>
          </a:xfrm>
        </p:grpSpPr>
        <p:sp>
          <p:nvSpPr>
            <p:cNvPr id="27" name="Text Placeholder 1"/>
            <p:cNvSpPr txBox="1">
              <a:spLocks/>
            </p:cNvSpPr>
            <p:nvPr/>
          </p:nvSpPr>
          <p:spPr bwMode="black">
            <a:xfrm>
              <a:off x="2718147" y="3122358"/>
              <a:ext cx="1346616" cy="284282"/>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Big Data</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8" name="Picture 27"/>
            <p:cNvPicPr>
              <a:picLocks noChangeAspect="1"/>
            </p:cNvPicPr>
            <p:nvPr/>
          </p:nvPicPr>
          <p:blipFill rotWithShape="1">
            <a:blip r:embed="rId3"/>
            <a:srcRect l="-13763" t="-13763" r="-13763" b="-13763"/>
            <a:stretch/>
          </p:blipFill>
          <p:spPr>
            <a:xfrm>
              <a:off x="2808402" y="2098393"/>
              <a:ext cx="1166106" cy="1166106"/>
            </a:xfrm>
            <a:prstGeom prst="rect">
              <a:avLst/>
            </a:prstGeom>
          </p:spPr>
        </p:pic>
      </p:grpSp>
      <p:grpSp>
        <p:nvGrpSpPr>
          <p:cNvPr id="29" name="Group 28"/>
          <p:cNvGrpSpPr/>
          <p:nvPr/>
        </p:nvGrpSpPr>
        <p:grpSpPr>
          <a:xfrm>
            <a:off x="2294819" y="1272322"/>
            <a:ext cx="1228926" cy="1355534"/>
            <a:chOff x="698896" y="1974924"/>
            <a:chExt cx="1346616" cy="1490275"/>
          </a:xfrm>
        </p:grpSpPr>
        <p:sp>
          <p:nvSpPr>
            <p:cNvPr id="30" name="Text Placeholder 1"/>
            <p:cNvSpPr txBox="1">
              <a:spLocks/>
            </p:cNvSpPr>
            <p:nvPr/>
          </p:nvSpPr>
          <p:spPr bwMode="black">
            <a:xfrm>
              <a:off x="698896" y="3180917"/>
              <a:ext cx="1346616" cy="284282"/>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Analytics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1" name="Picture 30"/>
            <p:cNvPicPr>
              <a:picLocks noChangeAspect="1"/>
            </p:cNvPicPr>
            <p:nvPr/>
          </p:nvPicPr>
          <p:blipFill rotWithShape="1">
            <a:blip r:embed="rId4"/>
            <a:srcRect l="-12513" t="-12307" r="-12513" b="-12307"/>
            <a:stretch/>
          </p:blipFill>
          <p:spPr>
            <a:xfrm>
              <a:off x="747221" y="1974924"/>
              <a:ext cx="1252729" cy="1252728"/>
            </a:xfrm>
            <a:prstGeom prst="rect">
              <a:avLst/>
            </a:prstGeom>
          </p:spPr>
        </p:pic>
      </p:grpSp>
      <p:grpSp>
        <p:nvGrpSpPr>
          <p:cNvPr id="32" name="Group 31"/>
          <p:cNvGrpSpPr/>
          <p:nvPr/>
        </p:nvGrpSpPr>
        <p:grpSpPr>
          <a:xfrm>
            <a:off x="9073437" y="1037207"/>
            <a:ext cx="1706392" cy="1817998"/>
            <a:chOff x="5426086" y="1967451"/>
            <a:chExt cx="1706392" cy="1817998"/>
          </a:xfrm>
        </p:grpSpPr>
        <p:sp>
          <p:nvSpPr>
            <p:cNvPr id="33" name="Text Placeholder 1"/>
            <p:cNvSpPr txBox="1">
              <a:spLocks/>
            </p:cNvSpPr>
            <p:nvPr/>
          </p:nvSpPr>
          <p:spPr bwMode="black">
            <a:xfrm>
              <a:off x="5426086" y="3286402"/>
              <a:ext cx="1706392" cy="499047"/>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Cloud</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4" name="Picture 33"/>
            <p:cNvPicPr>
              <a:picLocks noChangeAspect="1"/>
            </p:cNvPicPr>
            <p:nvPr/>
          </p:nvPicPr>
          <p:blipFill rotWithShape="1">
            <a:blip r:embed="rId5"/>
            <a:srcRect l="-12184" t="-12184" r="-12184" b="-12184"/>
            <a:stretch/>
          </p:blipFill>
          <p:spPr>
            <a:xfrm>
              <a:off x="5650970" y="1967451"/>
              <a:ext cx="1250932" cy="1250932"/>
            </a:xfrm>
            <a:prstGeom prst="rect">
              <a:avLst/>
            </a:prstGeom>
          </p:spPr>
        </p:pic>
      </p:grpSp>
      <p:grpSp>
        <p:nvGrpSpPr>
          <p:cNvPr id="35" name="Group 34"/>
          <p:cNvGrpSpPr/>
          <p:nvPr/>
        </p:nvGrpSpPr>
        <p:grpSpPr>
          <a:xfrm>
            <a:off x="890201" y="3153793"/>
            <a:ext cx="1831882" cy="1599607"/>
            <a:chOff x="8792277" y="1897709"/>
            <a:chExt cx="2035424" cy="1777341"/>
          </a:xfrm>
        </p:grpSpPr>
        <p:sp>
          <p:nvSpPr>
            <p:cNvPr id="36" name="Text Placeholder 1"/>
            <p:cNvSpPr txBox="1">
              <a:spLocks/>
            </p:cNvSpPr>
            <p:nvPr/>
          </p:nvSpPr>
          <p:spPr bwMode="black">
            <a:xfrm>
              <a:off x="8792277" y="3073617"/>
              <a:ext cx="2035424" cy="601433"/>
            </a:xfrm>
            <a:prstGeom prst="rect">
              <a:avLst/>
            </a:prstGeom>
          </p:spPr>
          <p:txBody>
            <a:bodyPr vert="horz" lIns="0" tIns="0" rIns="0" bIns="0" rtlCol="0">
              <a:normAutofit fontScale="925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Mobile</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Technologies</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7" name="Picture 36"/>
            <p:cNvPicPr>
              <a:picLocks noChangeAspect="1"/>
            </p:cNvPicPr>
            <p:nvPr/>
          </p:nvPicPr>
          <p:blipFill>
            <a:blip r:embed="rId6"/>
            <a:stretch>
              <a:fillRect/>
            </a:stretch>
          </p:blipFill>
          <p:spPr>
            <a:xfrm>
              <a:off x="9301990" y="1897709"/>
              <a:ext cx="1016000" cy="1016000"/>
            </a:xfrm>
            <a:prstGeom prst="rect">
              <a:avLst/>
            </a:prstGeom>
          </p:spPr>
        </p:pic>
      </p:grpSp>
      <p:grpSp>
        <p:nvGrpSpPr>
          <p:cNvPr id="48" name="Group 47"/>
          <p:cNvGrpSpPr/>
          <p:nvPr/>
        </p:nvGrpSpPr>
        <p:grpSpPr>
          <a:xfrm>
            <a:off x="9237731" y="3120882"/>
            <a:ext cx="2210342" cy="1694049"/>
            <a:chOff x="9279382" y="2768792"/>
            <a:chExt cx="2210342" cy="1694049"/>
          </a:xfrm>
        </p:grpSpPr>
        <p:sp>
          <p:nvSpPr>
            <p:cNvPr id="44" name="Text Placeholder 1"/>
            <p:cNvSpPr txBox="1">
              <a:spLocks/>
            </p:cNvSpPr>
            <p:nvPr/>
          </p:nvSpPr>
          <p:spPr bwMode="black">
            <a:xfrm>
              <a:off x="9279382" y="3946722"/>
              <a:ext cx="2210342" cy="516119"/>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Internet of Things</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2000" b="1" i="0" u="none" strike="noStrike" kern="1200" cap="none" spc="0" normalizeH="0" baseline="0" noProof="0" dirty="0">
                  <a:ln>
                    <a:noFill/>
                  </a:ln>
                  <a:solidFill>
                    <a:srgbClr val="000000"/>
                  </a:solidFill>
                  <a:effectLst/>
                  <a:uLnTx/>
                  <a:uFillTx/>
                  <a:latin typeface="Arial"/>
                  <a:ea typeface="+mn-ea"/>
                  <a:cs typeface="+mn-cs"/>
                </a:rPr>
                <a:t>(</a:t>
              </a:r>
              <a:r>
                <a:rPr kumimoji="0" lang="en-US" sz="2000" b="1" i="0" u="none" strike="noStrike" kern="1200" cap="none" spc="0" normalizeH="0" baseline="0" noProof="0" dirty="0" err="1">
                  <a:ln>
                    <a:noFill/>
                  </a:ln>
                  <a:solidFill>
                    <a:srgbClr val="000000"/>
                  </a:solidFill>
                  <a:effectLst/>
                  <a:uLnTx/>
                  <a:uFillTx/>
                  <a:latin typeface="Arial"/>
                  <a:ea typeface="+mn-ea"/>
                  <a:cs typeface="+mn-cs"/>
                </a:rPr>
                <a:t>IoT</a:t>
              </a:r>
              <a:r>
                <a:rPr kumimoji="0" lang="en-US" sz="2000" b="1" i="0" u="none" strike="noStrike" kern="1200" cap="none" spc="0" normalizeH="0" baseline="0" noProof="0" dirty="0">
                  <a:ln>
                    <a:noFill/>
                  </a:ln>
                  <a:solidFill>
                    <a:srgbClr val="000000"/>
                  </a:solidFill>
                  <a:effectLst/>
                  <a:uLnTx/>
                  <a:uFillTx/>
                  <a:latin typeface="Arial"/>
                  <a:ea typeface="+mn-ea"/>
                  <a:cs typeface="+mn-cs"/>
                </a:rPr>
                <a:t>)</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7" name="Picture 46"/>
            <p:cNvPicPr>
              <a:picLocks noChangeAspect="1"/>
            </p:cNvPicPr>
            <p:nvPr/>
          </p:nvPicPr>
          <p:blipFill rotWithShape="1">
            <a:blip r:embed="rId7"/>
            <a:srcRect l="-12278" t="-12278" r="-12278" b="-12278"/>
            <a:stretch/>
          </p:blipFill>
          <p:spPr>
            <a:xfrm>
              <a:off x="9701187" y="2768792"/>
              <a:ext cx="1366732" cy="1366732"/>
            </a:xfrm>
            <a:prstGeom prst="rect">
              <a:avLst/>
            </a:prstGeom>
          </p:spPr>
        </p:pic>
      </p:grpSp>
      <p:grpSp>
        <p:nvGrpSpPr>
          <p:cNvPr id="53" name="Group 52"/>
          <p:cNvGrpSpPr/>
          <p:nvPr/>
        </p:nvGrpSpPr>
        <p:grpSpPr>
          <a:xfrm>
            <a:off x="8717883" y="4819214"/>
            <a:ext cx="2206779" cy="1775798"/>
            <a:chOff x="8874649" y="4819214"/>
            <a:chExt cx="2206779" cy="1775798"/>
          </a:xfrm>
        </p:grpSpPr>
        <p:sp>
          <p:nvSpPr>
            <p:cNvPr id="41" name="Text Placeholder 1"/>
            <p:cNvSpPr txBox="1">
              <a:spLocks/>
            </p:cNvSpPr>
            <p:nvPr/>
          </p:nvSpPr>
          <p:spPr bwMode="black">
            <a:xfrm>
              <a:off x="8874649" y="6267074"/>
              <a:ext cx="2206779" cy="255854"/>
            </a:xfrm>
            <a:prstGeom prst="rect">
              <a:avLst/>
            </a:prstGeom>
          </p:spPr>
          <p:txBody>
            <a:bodyPr vert="horz" lIns="0" tIns="0" rIns="0" bIns="0" rtlCol="0">
              <a:normAutofit fontScale="9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Machine Learning</a:t>
              </a:r>
              <a:endParaRPr kumimoji="0" lang="de-DE" sz="20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2" name="Picture 51"/>
            <p:cNvPicPr>
              <a:picLocks noChangeAspect="1"/>
            </p:cNvPicPr>
            <p:nvPr/>
          </p:nvPicPr>
          <p:blipFill rotWithShape="1">
            <a:blip r:embed="rId8"/>
            <a:srcRect l="-10688" t="-10688" r="-10688" b="-10688"/>
            <a:stretch/>
          </p:blipFill>
          <p:spPr>
            <a:xfrm>
              <a:off x="9090140" y="4819214"/>
              <a:ext cx="1775798" cy="1775798"/>
            </a:xfrm>
            <a:prstGeom prst="rect">
              <a:avLst/>
            </a:prstGeom>
          </p:spPr>
        </p:pic>
      </p:grpSp>
      <p:grpSp>
        <p:nvGrpSpPr>
          <p:cNvPr id="38" name="Group 37"/>
          <p:cNvGrpSpPr/>
          <p:nvPr/>
        </p:nvGrpSpPr>
        <p:grpSpPr>
          <a:xfrm>
            <a:off x="4323598" y="1884008"/>
            <a:ext cx="3840480" cy="3840480"/>
            <a:chOff x="3572140" y="1042586"/>
            <a:chExt cx="5212080" cy="5212080"/>
          </a:xfrm>
        </p:grpSpPr>
        <p:sp>
          <p:nvSpPr>
            <p:cNvPr id="39" name="Oval 38"/>
            <p:cNvSpPr/>
            <p:nvPr/>
          </p:nvSpPr>
          <p:spPr bwMode="gray">
            <a:xfrm>
              <a:off x="3572140" y="1042586"/>
              <a:ext cx="5212080" cy="5212080"/>
            </a:xfrm>
            <a:prstGeom prst="ellipse">
              <a:avLst/>
            </a:prstGeom>
            <a:noFill/>
            <a:ln w="98425" algn="ctr">
              <a:solidFill>
                <a:schemeClr val="bg2">
                  <a:lumMod val="40000"/>
                  <a:lumOff val="60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0" name="Oval 39"/>
            <p:cNvSpPr/>
            <p:nvPr/>
          </p:nvSpPr>
          <p:spPr bwMode="gray">
            <a:xfrm>
              <a:off x="3663580" y="1139582"/>
              <a:ext cx="5029200" cy="5029200"/>
            </a:xfrm>
            <a:prstGeom prst="ellipse">
              <a:avLst/>
            </a:prstGeom>
            <a:noFill/>
            <a:ln w="98425" algn="ctr">
              <a:solidFill>
                <a:schemeClr val="bg2">
                  <a:lumMod val="60000"/>
                  <a:lumOff val="40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2" name="Oval 41"/>
            <p:cNvSpPr/>
            <p:nvPr/>
          </p:nvSpPr>
          <p:spPr bwMode="gray">
            <a:xfrm>
              <a:off x="3753190" y="1226029"/>
              <a:ext cx="4846320" cy="4846320"/>
            </a:xfrm>
            <a:prstGeom prst="ellipse">
              <a:avLst/>
            </a:prstGeom>
            <a:noFill/>
            <a:ln w="98425" algn="ctr">
              <a:solidFill>
                <a:schemeClr val="bg1">
                  <a:lumMod val="65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43" name="Oval 42"/>
            <p:cNvSpPr/>
            <p:nvPr/>
          </p:nvSpPr>
          <p:spPr bwMode="gray">
            <a:xfrm>
              <a:off x="3841760" y="1316185"/>
              <a:ext cx="4663440" cy="4663440"/>
            </a:xfrm>
            <a:prstGeom prst="ellipse">
              <a:avLst/>
            </a:prstGeom>
            <a:noFill/>
            <a:ln w="98425" algn="ctr">
              <a:solidFill>
                <a:schemeClr val="bg2">
                  <a:lumMod val="75000"/>
                </a:schemeClr>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de-DE"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grpSp>
      <p:grpSp>
        <p:nvGrpSpPr>
          <p:cNvPr id="4" name="Group 3"/>
          <p:cNvGrpSpPr/>
          <p:nvPr/>
        </p:nvGrpSpPr>
        <p:grpSpPr>
          <a:xfrm>
            <a:off x="3709024" y="3476300"/>
            <a:ext cx="1097280" cy="1097280"/>
            <a:chOff x="4352521" y="1319641"/>
            <a:chExt cx="1097280" cy="1097280"/>
          </a:xfrm>
        </p:grpSpPr>
        <p:sp>
          <p:nvSpPr>
            <p:cNvPr id="51" name="Oval 50"/>
            <p:cNvSpPr/>
            <p:nvPr/>
          </p:nvSpPr>
          <p:spPr bwMode="gray">
            <a:xfrm>
              <a:off x="4352521" y="1319641"/>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4" name="TextBox 53"/>
            <p:cNvSpPr txBox="1"/>
            <p:nvPr/>
          </p:nvSpPr>
          <p:spPr>
            <a:xfrm>
              <a:off x="4530107" y="1640632"/>
              <a:ext cx="748923" cy="461665"/>
            </a:xfrm>
            <a:prstGeom prst="rect">
              <a:avLst/>
            </a:prstGeom>
            <a:noFill/>
          </p:spPr>
          <p:txBody>
            <a:bodyPr wrap="none"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Sales &amp;</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Service</a:t>
              </a:r>
            </a:p>
          </p:txBody>
        </p:sp>
      </p:grpSp>
      <p:grpSp>
        <p:nvGrpSpPr>
          <p:cNvPr id="7" name="Group 6"/>
          <p:cNvGrpSpPr/>
          <p:nvPr/>
        </p:nvGrpSpPr>
        <p:grpSpPr>
          <a:xfrm>
            <a:off x="7132060" y="2067538"/>
            <a:ext cx="1097280" cy="1097280"/>
            <a:chOff x="7673314" y="3036764"/>
            <a:chExt cx="1097280" cy="1097280"/>
          </a:xfrm>
        </p:grpSpPr>
        <p:sp>
          <p:nvSpPr>
            <p:cNvPr id="46" name="Oval 45"/>
            <p:cNvSpPr/>
            <p:nvPr/>
          </p:nvSpPr>
          <p:spPr bwMode="gray">
            <a:xfrm>
              <a:off x="7673314" y="3036764"/>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5" name="TextBox 54"/>
            <p:cNvSpPr txBox="1"/>
            <p:nvPr/>
          </p:nvSpPr>
          <p:spPr>
            <a:xfrm>
              <a:off x="7675853" y="3346376"/>
              <a:ext cx="1075110" cy="478055"/>
            </a:xfrm>
            <a:prstGeom prst="rect">
              <a:avLst/>
            </a:prstGeom>
            <a:noFill/>
          </p:spPr>
          <p:txBody>
            <a:bodyPr wrap="none" rtlCol="0">
              <a:spAutoFit/>
            </a:bodyPr>
            <a:lstStyle/>
            <a:p>
              <a:pPr marL="0" marR="0" lvl="0" indent="0" algn="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Accounting</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Financials</a:t>
              </a:r>
            </a:p>
          </p:txBody>
        </p:sp>
      </p:grpSp>
      <p:grpSp>
        <p:nvGrpSpPr>
          <p:cNvPr id="9" name="Group 8"/>
          <p:cNvGrpSpPr/>
          <p:nvPr/>
        </p:nvGrpSpPr>
        <p:grpSpPr>
          <a:xfrm>
            <a:off x="7650535" y="3476300"/>
            <a:ext cx="1097280" cy="1097280"/>
            <a:chOff x="7684966" y="3136795"/>
            <a:chExt cx="1097280" cy="1097280"/>
          </a:xfrm>
        </p:grpSpPr>
        <p:sp>
          <p:nvSpPr>
            <p:cNvPr id="62" name="Oval 61"/>
            <p:cNvSpPr/>
            <p:nvPr/>
          </p:nvSpPr>
          <p:spPr bwMode="gray">
            <a:xfrm>
              <a:off x="7684966" y="3136795"/>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4" name="TextBox 63"/>
            <p:cNvSpPr txBox="1"/>
            <p:nvPr/>
          </p:nvSpPr>
          <p:spPr>
            <a:xfrm>
              <a:off x="7684966" y="3454602"/>
              <a:ext cx="1097280" cy="461665"/>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Inventory &amp; Distribution</a:t>
              </a:r>
            </a:p>
          </p:txBody>
        </p:sp>
      </p:grpSp>
      <p:grpSp>
        <p:nvGrpSpPr>
          <p:cNvPr id="10" name="Group 9"/>
          <p:cNvGrpSpPr/>
          <p:nvPr/>
        </p:nvGrpSpPr>
        <p:grpSpPr>
          <a:xfrm>
            <a:off x="6602442" y="4838827"/>
            <a:ext cx="1097280" cy="1097280"/>
            <a:chOff x="7152184" y="1902515"/>
            <a:chExt cx="1097280" cy="1097280"/>
          </a:xfrm>
        </p:grpSpPr>
        <p:sp>
          <p:nvSpPr>
            <p:cNvPr id="57" name="Oval 56"/>
            <p:cNvSpPr/>
            <p:nvPr/>
          </p:nvSpPr>
          <p:spPr bwMode="gray">
            <a:xfrm>
              <a:off x="7152184" y="1902515"/>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5" name="TextBox 64"/>
            <p:cNvSpPr txBox="1"/>
            <p:nvPr/>
          </p:nvSpPr>
          <p:spPr>
            <a:xfrm>
              <a:off x="7196024" y="2249494"/>
              <a:ext cx="1021433" cy="461665"/>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Production</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MRP</a:t>
              </a:r>
            </a:p>
          </p:txBody>
        </p:sp>
      </p:grpSp>
      <p:grpSp>
        <p:nvGrpSpPr>
          <p:cNvPr id="11" name="Group 10"/>
          <p:cNvGrpSpPr/>
          <p:nvPr/>
        </p:nvGrpSpPr>
        <p:grpSpPr>
          <a:xfrm>
            <a:off x="4144904" y="2048738"/>
            <a:ext cx="1178528" cy="1097280"/>
            <a:chOff x="3797101" y="3233168"/>
            <a:chExt cx="1178528" cy="1097280"/>
          </a:xfrm>
        </p:grpSpPr>
        <p:sp>
          <p:nvSpPr>
            <p:cNvPr id="69" name="Oval 68"/>
            <p:cNvSpPr/>
            <p:nvPr/>
          </p:nvSpPr>
          <p:spPr bwMode="gray">
            <a:xfrm>
              <a:off x="3847509" y="3233168"/>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1" name="TextBox 70"/>
            <p:cNvSpPr txBox="1"/>
            <p:nvPr/>
          </p:nvSpPr>
          <p:spPr>
            <a:xfrm>
              <a:off x="3797101" y="3553708"/>
              <a:ext cx="1178528" cy="461665"/>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Purchasing</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Operations</a:t>
              </a:r>
            </a:p>
          </p:txBody>
        </p:sp>
      </p:grpSp>
      <p:grpSp>
        <p:nvGrpSpPr>
          <p:cNvPr id="12" name="Group 11"/>
          <p:cNvGrpSpPr/>
          <p:nvPr/>
        </p:nvGrpSpPr>
        <p:grpSpPr>
          <a:xfrm>
            <a:off x="4547925" y="4844997"/>
            <a:ext cx="1197119" cy="1097280"/>
            <a:chOff x="4649117" y="4626166"/>
            <a:chExt cx="1197119" cy="1097280"/>
          </a:xfrm>
        </p:grpSpPr>
        <p:sp>
          <p:nvSpPr>
            <p:cNvPr id="70" name="Oval 69"/>
            <p:cNvSpPr/>
            <p:nvPr/>
          </p:nvSpPr>
          <p:spPr bwMode="gray">
            <a:xfrm>
              <a:off x="4704931" y="4626166"/>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2" name="TextBox 71"/>
            <p:cNvSpPr txBox="1"/>
            <p:nvPr/>
          </p:nvSpPr>
          <p:spPr>
            <a:xfrm>
              <a:off x="4649117" y="4843449"/>
              <a:ext cx="1197119" cy="646331"/>
            </a:xfrm>
            <a:prstGeom prst="rect">
              <a:avLst/>
            </a:prstGeom>
            <a:noFill/>
          </p:spPr>
          <p:txBody>
            <a:bodyPr wrap="squar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Project &amp; Resource</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Management</a:t>
              </a:r>
            </a:p>
          </p:txBody>
        </p:sp>
      </p:grpSp>
      <p:grpSp>
        <p:nvGrpSpPr>
          <p:cNvPr id="13" name="Group 12"/>
          <p:cNvGrpSpPr/>
          <p:nvPr/>
        </p:nvGrpSpPr>
        <p:grpSpPr>
          <a:xfrm>
            <a:off x="5655059" y="1350984"/>
            <a:ext cx="1210588" cy="1097280"/>
            <a:chOff x="6627629" y="4450320"/>
            <a:chExt cx="1210588" cy="1097280"/>
          </a:xfrm>
        </p:grpSpPr>
        <p:sp>
          <p:nvSpPr>
            <p:cNvPr id="67" name="Oval 66"/>
            <p:cNvSpPr/>
            <p:nvPr/>
          </p:nvSpPr>
          <p:spPr bwMode="gray">
            <a:xfrm>
              <a:off x="6660975" y="4450320"/>
              <a:ext cx="1097280" cy="1097280"/>
            </a:xfrm>
            <a:prstGeom prst="ellipse">
              <a:avLst/>
            </a:prstGeom>
            <a:solidFill>
              <a:schemeClr val="bg1"/>
            </a:solidFill>
            <a:ln w="190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3" name="TextBox 72"/>
            <p:cNvSpPr txBox="1"/>
            <p:nvPr/>
          </p:nvSpPr>
          <p:spPr>
            <a:xfrm>
              <a:off x="6627629" y="4731843"/>
              <a:ext cx="1210588" cy="646331"/>
            </a:xfrm>
            <a:prstGeom prst="rect">
              <a:avLst/>
            </a:prstGeom>
            <a:noFill/>
          </p:spPr>
          <p:txBody>
            <a:bodyPr wrap="none"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Management </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&amp; </a:t>
              </a:r>
              <a:r>
                <a:rPr kumimoji="0" lang="en-US" sz="1200" b="1" i="0" u="none" strike="noStrike" kern="0" cap="none" spc="0" normalizeH="0" baseline="0" noProof="0" dirty="0" err="1">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Admini</a:t>
              </a:r>
              <a: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t>-</a:t>
              </a:r>
              <a:br>
                <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rPr>
              </a:br>
              <a:r>
                <a:rPr kumimoji="0" lang="en-US" sz="1200" b="1" i="0" u="none" strike="noStrike" kern="0" cap="none" spc="0" normalizeH="0" baseline="0" noProof="0" dirty="0" err="1">
                  <a:ln>
                    <a:noFill/>
                  </a:ln>
                  <a:solidFill>
                    <a:schemeClr val="bg2"/>
                  </a:solidFill>
                  <a:effectLst/>
                  <a:uLnTx/>
                  <a:uFillTx/>
                  <a:latin typeface="BentonSans Bold" panose="02000803000000020004" pitchFamily="2" charset="0"/>
                  <a:ea typeface="Arial Unicode MS" pitchFamily="34" charset="-128"/>
                  <a:cs typeface="Arial Unicode MS" pitchFamily="34" charset="-128"/>
                </a:rPr>
                <a:t>stration</a:t>
              </a:r>
              <a:endParaRPr kumimoji="0" lang="en-US" sz="1200" b="1" i="0" u="none" strike="noStrike" kern="0" cap="none" spc="0" normalizeH="0" baseline="0" noProof="0" dirty="0">
                <a:ln>
                  <a:noFill/>
                </a:ln>
                <a:solidFill>
                  <a:schemeClr val="bg2"/>
                </a:solidFill>
                <a:effectLst/>
                <a:uLnTx/>
                <a:uFillTx/>
                <a:latin typeface="BentonSans Bold" panose="02000803000000020004" pitchFamily="2" charset="0"/>
                <a:ea typeface="Arial Unicode MS" pitchFamily="34" charset="-128"/>
                <a:cs typeface="Arial Unicode MS" pitchFamily="34" charset="-128"/>
              </a:endParaRPr>
            </a:p>
          </p:txBody>
        </p:sp>
      </p:grpSp>
      <p:sp>
        <p:nvSpPr>
          <p:cNvPr id="74" name="Title"/>
          <p:cNvSpPr txBox="1">
            <a:spLocks/>
          </p:cNvSpPr>
          <p:nvPr/>
        </p:nvSpPr>
        <p:spPr bwMode="gray">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The Digital Core For SMEs</a:t>
            </a:r>
            <a:br>
              <a:rPr lang="en-US" dirty="0"/>
            </a:br>
            <a:r>
              <a:rPr lang="en-US" sz="2000" b="0" dirty="0"/>
              <a:t>Enhanced by the Digital Enablers</a:t>
            </a:r>
          </a:p>
        </p:txBody>
      </p:sp>
    </p:spTree>
    <p:extLst>
      <p:ext uri="{BB962C8B-B14F-4D97-AF65-F5344CB8AC3E}">
        <p14:creationId xmlns:p14="http://schemas.microsoft.com/office/powerpoint/2010/main" val="385715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9528" y="671771"/>
            <a:ext cx="10593956" cy="5077287"/>
          </a:xfrm>
          <a:prstGeom prst="rect">
            <a:avLst/>
          </a:prstGeom>
          <a:noFill/>
        </p:spPr>
        <p:txBody>
          <a:bodyPr wrap="square" rtlCol="0">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Need more information?</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presentation for “The Digital Business with SAP Business One” is available on the SAPPartnerEdge.com. </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Link: </a:t>
            </a:r>
            <a:r>
              <a:rPr kumimoji="0" lang="de-DE" sz="2400" b="1" i="0" u="sng" strike="noStrike" kern="1200" cap="none" spc="0" normalizeH="0" baseline="0" noProof="0" dirty="0">
                <a:ln>
                  <a:noFill/>
                </a:ln>
                <a:solidFill>
                  <a:srgbClr val="000000"/>
                </a:solidFill>
                <a:effectLst/>
                <a:uLnTx/>
                <a:uFillTx/>
                <a:latin typeface="Arial"/>
                <a:ea typeface="+mn-ea"/>
                <a:cs typeface="+mn-cs"/>
                <a:hlinkClick r:id="rId3"/>
              </a:rPr>
              <a:t>The Digital Business </a:t>
            </a:r>
            <a:r>
              <a:rPr kumimoji="0" lang="de-DE" sz="2400" b="1" i="0" u="sng" strike="noStrike" kern="1200" cap="none" spc="0" normalizeH="0" baseline="0" noProof="0" dirty="0" err="1">
                <a:ln>
                  <a:noFill/>
                </a:ln>
                <a:solidFill>
                  <a:srgbClr val="000000"/>
                </a:solidFill>
                <a:effectLst/>
                <a:uLnTx/>
                <a:uFillTx/>
                <a:latin typeface="Arial"/>
                <a:ea typeface="+mn-ea"/>
                <a:cs typeface="+mn-cs"/>
                <a:hlinkClick r:id="rId3"/>
              </a:rPr>
              <a:t>with</a:t>
            </a:r>
            <a:r>
              <a:rPr kumimoji="0" lang="de-DE" sz="2400" b="1" i="0" u="sng" strike="noStrike" kern="1200" cap="none" spc="0" normalizeH="0" baseline="0" noProof="0" dirty="0">
                <a:ln>
                  <a:noFill/>
                </a:ln>
                <a:solidFill>
                  <a:srgbClr val="000000"/>
                </a:solidFill>
                <a:effectLst/>
                <a:uLnTx/>
                <a:uFillTx/>
                <a:latin typeface="Arial"/>
                <a:ea typeface="+mn-ea"/>
                <a:cs typeface="+mn-cs"/>
                <a:hlinkClick r:id="rId3"/>
              </a:rPr>
              <a:t> SAP Business One</a:t>
            </a:r>
            <a:endParaRPr kumimoji="0" lang="de-DE"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When and How to Use: </a:t>
            </a:r>
            <a:r>
              <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pitch is meant for prospect/customer presentations to show more details about the available capabilities in the digital business with SAP Business One and the digital transformation. </a:t>
            </a:r>
          </a:p>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use the newest version for your presentations.</a:t>
            </a:r>
          </a:p>
        </p:txBody>
      </p:sp>
    </p:spTree>
    <p:extLst>
      <p:ext uri="{BB962C8B-B14F-4D97-AF65-F5344CB8AC3E}">
        <p14:creationId xmlns:p14="http://schemas.microsoft.com/office/powerpoint/2010/main" val="1161430766"/>
      </p:ext>
    </p:extLst>
  </p:cSld>
  <p:clrMapOvr>
    <a:masterClrMapping/>
  </p:clrMapOvr>
</p:sld>
</file>

<file path=ppt/theme/theme1.xml><?xml version="1.0" encoding="utf-8"?>
<a:theme xmlns:a="http://schemas.openxmlformats.org/drawingml/2006/main" name="SAP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white.potx" id="{45155C84-AF73-45A8-8FAE-E2021D067E2F}" vid="{616E0658-75E9-4728-B3D8-8DBE621048B6}"/>
    </a:ext>
  </a:extLst>
</a:theme>
</file>

<file path=ppt/theme/theme2.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ptx" id="{361B5C88-8783-4632-9760-165C5D3B37CD}" vid="{FC51F387-8A29-4E2B-8668-D1F3B60B3569}"/>
    </a:ext>
  </a:extLst>
</a:theme>
</file>

<file path=ppt/theme/theme3.xml><?xml version="1.0" encoding="utf-8"?>
<a:theme xmlns:a="http://schemas.openxmlformats.org/drawingml/2006/main" name="3_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ptx" id="{361B5C88-8783-4632-9760-165C5D3B37CD}" vid="{FC51F387-8A29-4E2B-8668-D1F3B60B3569}"/>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1917</Words>
  <Application>Microsoft Office PowerPoint</Application>
  <PresentationFormat>Custom</PresentationFormat>
  <Paragraphs>453</Paragraphs>
  <Slides>31</Slides>
  <Notes>16</Notes>
  <HiddenSlides>2</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31</vt:i4>
      </vt:variant>
    </vt:vector>
  </HeadingPairs>
  <TitlesOfParts>
    <vt:vector size="46" baseType="lpstr">
      <vt:lpstr>Arial Unicode MS</vt:lpstr>
      <vt:lpstr>MS Mincho</vt:lpstr>
      <vt:lpstr>Arial</vt:lpstr>
      <vt:lpstr>BentonSans</vt:lpstr>
      <vt:lpstr>BentonSans Bold</vt:lpstr>
      <vt:lpstr>BentonSans Book</vt:lpstr>
      <vt:lpstr>BentonSans Medium</vt:lpstr>
      <vt:lpstr>Courier New</vt:lpstr>
      <vt:lpstr>Symbol</vt:lpstr>
      <vt:lpstr>Times New Roman</vt:lpstr>
      <vt:lpstr>Wingdings</vt:lpstr>
      <vt:lpstr>Wingdings</vt:lpstr>
      <vt:lpstr>SAP 2018 16x9 white</vt:lpstr>
      <vt:lpstr>SAP_2017_16x9_white</vt:lpstr>
      <vt:lpstr>3_SAP_2017_16x9_white</vt:lpstr>
      <vt:lpstr>SAP Business One Introduction Digitalization for Your Business</vt:lpstr>
      <vt:lpstr>PowerPoint Presentation</vt:lpstr>
      <vt:lpstr>Introduction to SAP Business One</vt:lpstr>
      <vt:lpstr>Why explore ERP system? As your business changes, a solid underlying foundation is critical</vt:lpstr>
      <vt:lpstr>Run your Business with a Digitized ERP Solution</vt:lpstr>
      <vt:lpstr>PowerPoint Presentation</vt:lpstr>
      <vt:lpstr>Digital Business – Enablers </vt:lpstr>
      <vt:lpstr>PowerPoint Presentation</vt:lpstr>
      <vt:lpstr>PowerPoint Presentation</vt:lpstr>
      <vt:lpstr>Additional Elements for SAP Business One</vt:lpstr>
      <vt:lpstr>SAP Business One used in more than 170 countries Master the challenge of globalization in your business</vt:lpstr>
      <vt:lpstr>PowerPoint Presentation</vt:lpstr>
      <vt:lpstr>PowerPoint Presentation</vt:lpstr>
      <vt:lpstr>PowerPoint Presentation</vt:lpstr>
      <vt:lpstr>Make Real-Time Business Decisions with Apps… Support your business decisions with accurate information</vt:lpstr>
      <vt:lpstr>…and Analytics Support your business decisions with accurate information</vt:lpstr>
      <vt:lpstr>Run your Business with native Apps Access important business data from any location at any time </vt:lpstr>
      <vt:lpstr>PowerPoint Presentation</vt:lpstr>
      <vt:lpstr>Start Changing Your Business – Now </vt:lpstr>
      <vt:lpstr>Why Become a Digital Business?</vt:lpstr>
      <vt:lpstr>A good ERP Solution…  allows you to focus on running your business</vt:lpstr>
      <vt:lpstr>Easy to Set Up, Use and Optimize Get started quickly and see results</vt:lpstr>
      <vt:lpstr>SAP Business One SAP’s best selling ERP solution by number of customers</vt:lpstr>
      <vt:lpstr>Appendix</vt:lpstr>
      <vt:lpstr>SAP Business One Positioning for Small and Midsize Enterprises The SME ERP solution that uses in-memory technology and offers “freedom of choice” deployment</vt:lpstr>
      <vt:lpstr>SAP Business One Key Functionality</vt:lpstr>
      <vt:lpstr>PowerPoint Presentation</vt:lpstr>
      <vt:lpstr>SAP Business One solution stack Customer needs and the value propositions of the product</vt:lpstr>
      <vt:lpstr>Information for Customers, Prospects, and Partners on SAP Business One</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SAP Business One</dc:title>
  <dc:creator/>
  <cp:keywords/>
  <cp:lastModifiedBy/>
  <cp:revision>1</cp:revision>
  <dcterms:created xsi:type="dcterms:W3CDTF">2018-05-02T12:48:09Z</dcterms:created>
  <dcterms:modified xsi:type="dcterms:W3CDTF">2019-07-10T09:10:45Z</dcterms:modified>
</cp:coreProperties>
</file>